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gWlPN/KUnxdjbQLshk//kRRdAS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E63FA0-6B76-4CBE-9D77-CE1774DD7855}">
  <a:tblStyle styleId="{D6E63FA0-6B76-4CBE-9D77-CE1774DD785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248" y="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 name="Google Shape;3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 name="Google Shape;4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 name="Google Shape;50;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5"/>
        <p:cNvGrpSpPr/>
        <p:nvPr/>
      </p:nvGrpSpPr>
      <p:grpSpPr>
        <a:xfrm>
          <a:off x="0" y="0"/>
          <a:ext cx="0" cy="0"/>
          <a:chOff x="0" y="0"/>
          <a:chExt cx="0" cy="0"/>
        </a:xfrm>
      </p:grpSpPr>
      <p:sp>
        <p:nvSpPr>
          <p:cNvPr id="16" name="Google Shape;16;p19"/>
          <p:cNvSpPr/>
          <p:nvPr/>
        </p:nvSpPr>
        <p:spPr>
          <a:xfrm>
            <a:off x="0" y="2057400"/>
            <a:ext cx="4572000" cy="2514600"/>
          </a:xfrm>
          <a:prstGeom prst="rect">
            <a:avLst/>
          </a:prstGeom>
          <a:solidFill>
            <a:srgbClr val="D739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 name="Google Shape;17;p19"/>
          <p:cNvPicPr preferRelativeResize="0"/>
          <p:nvPr/>
        </p:nvPicPr>
        <p:blipFill rotWithShape="1">
          <a:blip r:embed="rId2">
            <a:alphaModFix/>
          </a:blip>
          <a:srcRect/>
          <a:stretch/>
        </p:blipFill>
        <p:spPr>
          <a:xfrm>
            <a:off x="4572000" y="2057400"/>
            <a:ext cx="4572000" cy="2514600"/>
          </a:xfrm>
          <a:prstGeom prst="rect">
            <a:avLst/>
          </a:prstGeom>
          <a:noFill/>
          <a:ln>
            <a:noFill/>
          </a:ln>
        </p:spPr>
      </p:pic>
      <p:pic>
        <p:nvPicPr>
          <p:cNvPr id="18" name="Google Shape;18;p19"/>
          <p:cNvPicPr preferRelativeResize="0"/>
          <p:nvPr/>
        </p:nvPicPr>
        <p:blipFill rotWithShape="1">
          <a:blip r:embed="rId3">
            <a:alphaModFix/>
          </a:blip>
          <a:srcRect l="17439" r="9309"/>
          <a:stretch/>
        </p:blipFill>
        <p:spPr>
          <a:xfrm>
            <a:off x="76200" y="152400"/>
            <a:ext cx="3200400" cy="685800"/>
          </a:xfrm>
          <a:prstGeom prst="rect">
            <a:avLst/>
          </a:prstGeom>
          <a:noFill/>
          <a:ln>
            <a:noFill/>
          </a:ln>
        </p:spPr>
      </p:pic>
      <p:pic>
        <p:nvPicPr>
          <p:cNvPr id="19" name="Google Shape;19;p19"/>
          <p:cNvPicPr preferRelativeResize="0"/>
          <p:nvPr/>
        </p:nvPicPr>
        <p:blipFill rotWithShape="1">
          <a:blip r:embed="rId4">
            <a:alphaModFix/>
          </a:blip>
          <a:srcRect r="45000"/>
          <a:stretch/>
        </p:blipFill>
        <p:spPr>
          <a:xfrm>
            <a:off x="6400800" y="5943600"/>
            <a:ext cx="2514600" cy="717550"/>
          </a:xfrm>
          <a:prstGeom prst="rect">
            <a:avLst/>
          </a:prstGeom>
          <a:noFill/>
          <a:ln>
            <a:noFill/>
          </a:ln>
        </p:spPr>
      </p:pic>
      <p:sp>
        <p:nvSpPr>
          <p:cNvPr id="20" name="Google Shape;20;p19"/>
          <p:cNvSpPr txBox="1">
            <a:spLocks noGrp="1"/>
          </p:cNvSpPr>
          <p:nvPr>
            <p:ph type="ctrTitle"/>
          </p:nvPr>
        </p:nvSpPr>
        <p:spPr>
          <a:xfrm>
            <a:off x="304800" y="2667000"/>
            <a:ext cx="4191000" cy="1238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 name="Google Shape;21;p19"/>
          <p:cNvSpPr txBox="1">
            <a:spLocks noGrp="1"/>
          </p:cNvSpPr>
          <p:nvPr>
            <p:ph type="subTitle" idx="1"/>
          </p:nvPr>
        </p:nvSpPr>
        <p:spPr>
          <a:xfrm>
            <a:off x="152400" y="4648200"/>
            <a:ext cx="4343400" cy="914400"/>
          </a:xfrm>
          <a:prstGeom prst="rect">
            <a:avLst/>
          </a:prstGeom>
          <a:noFill/>
          <a:ln>
            <a:noFill/>
          </a:ln>
        </p:spPr>
        <p:txBody>
          <a:bodyPr spcFirstLastPara="1" wrap="square" lIns="91425" tIns="45700" rIns="91425" bIns="45700" anchor="t" anchorCtr="0">
            <a:noAutofit/>
          </a:bodyPr>
          <a:lstStyle>
            <a:lvl1pPr lvl="0" algn="r">
              <a:spcBef>
                <a:spcPts val="560"/>
              </a:spcBef>
              <a:spcAft>
                <a:spcPts val="0"/>
              </a:spcAft>
              <a:buClr>
                <a:srgbClr val="888888"/>
              </a:buClr>
              <a:buSzPts val="2800"/>
              <a:buNone/>
              <a:defRPr sz="2800">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pic>
        <p:nvPicPr>
          <p:cNvPr id="23" name="Google Shape;23;p20"/>
          <p:cNvPicPr preferRelativeResize="0"/>
          <p:nvPr/>
        </p:nvPicPr>
        <p:blipFill rotWithShape="1">
          <a:blip r:embed="rId2">
            <a:alphaModFix/>
          </a:blip>
          <a:srcRect/>
          <a:stretch/>
        </p:blipFill>
        <p:spPr>
          <a:xfrm>
            <a:off x="0" y="5483225"/>
            <a:ext cx="9144000" cy="1374775"/>
          </a:xfrm>
          <a:prstGeom prst="rect">
            <a:avLst/>
          </a:prstGeom>
          <a:noFill/>
          <a:ln>
            <a:noFill/>
          </a:ln>
        </p:spPr>
      </p:pic>
      <p:pic>
        <p:nvPicPr>
          <p:cNvPr id="24" name="Google Shape;24;p20"/>
          <p:cNvPicPr preferRelativeResize="0"/>
          <p:nvPr/>
        </p:nvPicPr>
        <p:blipFill rotWithShape="1">
          <a:blip r:embed="rId3">
            <a:alphaModFix/>
          </a:blip>
          <a:srcRect/>
          <a:stretch/>
        </p:blipFill>
        <p:spPr>
          <a:xfrm>
            <a:off x="0" y="-122238"/>
            <a:ext cx="9144000" cy="1417638"/>
          </a:xfrm>
          <a:prstGeom prst="rect">
            <a:avLst/>
          </a:prstGeom>
          <a:noFill/>
          <a:ln>
            <a:noFill/>
          </a:ln>
        </p:spPr>
      </p:pic>
      <p:sp>
        <p:nvSpPr>
          <p:cNvPr id="25" name="Google Shape;25;p20"/>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SzPts val="1400"/>
              <a:buNone/>
              <a:defRPr sz="40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20"/>
          <p:cNvSpPr txBox="1">
            <a:spLocks noGrp="1"/>
          </p:cNvSpPr>
          <p:nvPr>
            <p:ph type="body" idx="1"/>
          </p:nvPr>
        </p:nvSpPr>
        <p:spPr>
          <a:xfrm>
            <a:off x="228600" y="1143000"/>
            <a:ext cx="8610600" cy="4800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
        <p:cNvGrpSpPr/>
        <p:nvPr/>
      </p:nvGrpSpPr>
      <p:grpSpPr>
        <a:xfrm>
          <a:off x="0" y="0"/>
          <a:ext cx="0" cy="0"/>
          <a:chOff x="0" y="0"/>
          <a:chExt cx="0" cy="0"/>
        </a:xfrm>
      </p:grpSpPr>
      <p:sp>
        <p:nvSpPr>
          <p:cNvPr id="28" name="Google Shape;28;p21"/>
          <p:cNvSpPr/>
          <p:nvPr/>
        </p:nvSpPr>
        <p:spPr>
          <a:xfrm>
            <a:off x="0" y="2057400"/>
            <a:ext cx="4572000" cy="2514600"/>
          </a:xfrm>
          <a:prstGeom prst="rect">
            <a:avLst/>
          </a:prstGeom>
          <a:solidFill>
            <a:srgbClr val="D739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9" name="Google Shape;29;p21"/>
          <p:cNvPicPr preferRelativeResize="0"/>
          <p:nvPr/>
        </p:nvPicPr>
        <p:blipFill rotWithShape="1">
          <a:blip r:embed="rId2">
            <a:alphaModFix/>
          </a:blip>
          <a:srcRect/>
          <a:stretch/>
        </p:blipFill>
        <p:spPr>
          <a:xfrm>
            <a:off x="4572000" y="2057400"/>
            <a:ext cx="4572000" cy="2514600"/>
          </a:xfrm>
          <a:prstGeom prst="rect">
            <a:avLst/>
          </a:prstGeom>
          <a:noFill/>
          <a:ln>
            <a:noFill/>
          </a:ln>
        </p:spPr>
      </p:pic>
      <p:pic>
        <p:nvPicPr>
          <p:cNvPr id="30" name="Google Shape;30;p21"/>
          <p:cNvPicPr preferRelativeResize="0"/>
          <p:nvPr/>
        </p:nvPicPr>
        <p:blipFill rotWithShape="1">
          <a:blip r:embed="rId3">
            <a:alphaModFix/>
          </a:blip>
          <a:srcRect l="17439" r="9309"/>
          <a:stretch/>
        </p:blipFill>
        <p:spPr>
          <a:xfrm>
            <a:off x="76200" y="152400"/>
            <a:ext cx="3200400" cy="685800"/>
          </a:xfrm>
          <a:prstGeom prst="rect">
            <a:avLst/>
          </a:prstGeom>
          <a:noFill/>
          <a:ln>
            <a:noFill/>
          </a:ln>
        </p:spPr>
      </p:pic>
      <p:pic>
        <p:nvPicPr>
          <p:cNvPr id="31" name="Google Shape;31;p21"/>
          <p:cNvPicPr preferRelativeResize="0"/>
          <p:nvPr/>
        </p:nvPicPr>
        <p:blipFill rotWithShape="1">
          <a:blip r:embed="rId4">
            <a:alphaModFix/>
          </a:blip>
          <a:srcRect r="44000"/>
          <a:stretch/>
        </p:blipFill>
        <p:spPr>
          <a:xfrm>
            <a:off x="6477000" y="5989638"/>
            <a:ext cx="2514600" cy="704850"/>
          </a:xfrm>
          <a:prstGeom prst="rect">
            <a:avLst/>
          </a:prstGeom>
          <a:noFill/>
          <a:ln>
            <a:noFill/>
          </a:ln>
        </p:spPr>
      </p:pic>
      <p:sp>
        <p:nvSpPr>
          <p:cNvPr id="32" name="Google Shape;32;p21"/>
          <p:cNvSpPr txBox="1">
            <a:spLocks noGrp="1"/>
          </p:cNvSpPr>
          <p:nvPr>
            <p:ph type="ctrTitle"/>
          </p:nvPr>
        </p:nvSpPr>
        <p:spPr>
          <a:xfrm>
            <a:off x="304800" y="2667000"/>
            <a:ext cx="4191000" cy="12382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21"/>
          <p:cNvSpPr txBox="1">
            <a:spLocks noGrp="1"/>
          </p:cNvSpPr>
          <p:nvPr>
            <p:ph type="subTitle" idx="1"/>
          </p:nvPr>
        </p:nvSpPr>
        <p:spPr>
          <a:xfrm>
            <a:off x="152400" y="4648200"/>
            <a:ext cx="4343400" cy="914400"/>
          </a:xfrm>
          <a:prstGeom prst="rect">
            <a:avLst/>
          </a:prstGeom>
          <a:noFill/>
          <a:ln>
            <a:noFill/>
          </a:ln>
        </p:spPr>
        <p:txBody>
          <a:bodyPr spcFirstLastPara="1" wrap="square" lIns="91425" tIns="45700" rIns="91425" bIns="45700" anchor="t" anchorCtr="0">
            <a:noAutofit/>
          </a:bodyPr>
          <a:lstStyle>
            <a:lvl1pPr lvl="0" algn="r">
              <a:spcBef>
                <a:spcPts val="560"/>
              </a:spcBef>
              <a:spcAft>
                <a:spcPts val="0"/>
              </a:spcAft>
              <a:buClr>
                <a:srgbClr val="888888"/>
              </a:buClr>
              <a:buSzPts val="2800"/>
              <a:buNone/>
              <a:defRPr sz="2800">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0" y="-101600"/>
            <a:ext cx="7086600" cy="984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
          <p:cNvSpPr txBox="1">
            <a:spLocks noGrp="1"/>
          </p:cNvSpPr>
          <p:nvPr>
            <p:ph type="ctrTitle"/>
          </p:nvPr>
        </p:nvSpPr>
        <p:spPr>
          <a:xfrm>
            <a:off x="76200" y="2000240"/>
            <a:ext cx="4419600" cy="242889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800" b="1">
                <a:latin typeface="Times New Roman"/>
                <a:ea typeface="Times New Roman"/>
                <a:cs typeface="Times New Roman"/>
                <a:sym typeface="Times New Roman"/>
              </a:rPr>
              <a:t>Rancang Bangun Pengembangan Akuarium Cerdas Untuk Ikan Mas Koki</a:t>
            </a:r>
            <a:br>
              <a:rPr lang="en-US" sz="1800" b="1">
                <a:latin typeface="Times New Roman"/>
                <a:ea typeface="Times New Roman"/>
                <a:cs typeface="Times New Roman"/>
                <a:sym typeface="Times New Roman"/>
              </a:rPr>
            </a:br>
            <a:br>
              <a:rPr lang="en-US" sz="1800" b="1">
                <a:latin typeface="Times New Roman"/>
                <a:ea typeface="Times New Roman"/>
                <a:cs typeface="Times New Roman"/>
                <a:sym typeface="Times New Roman"/>
              </a:rPr>
            </a:br>
            <a:br>
              <a:rPr lang="en-US" sz="1800" b="1">
                <a:latin typeface="Times New Roman"/>
                <a:ea typeface="Times New Roman"/>
                <a:cs typeface="Times New Roman"/>
                <a:sym typeface="Times New Roman"/>
              </a:rPr>
            </a:br>
            <a:r>
              <a:rPr lang="en-US" sz="1800" b="1">
                <a:latin typeface="Times New Roman"/>
                <a:ea typeface="Times New Roman"/>
                <a:cs typeface="Times New Roman"/>
                <a:sym typeface="Times New Roman"/>
              </a:rPr>
              <a:t>Muhammad Ilhan mansiz - 40121855</a:t>
            </a:r>
            <a:endParaRPr sz="1800">
              <a:latin typeface="Times New Roman"/>
              <a:ea typeface="Times New Roman"/>
              <a:cs typeface="Times New Roman"/>
              <a:sym typeface="Times New Roman"/>
            </a:endParaRPr>
          </a:p>
        </p:txBody>
      </p:sp>
      <p:sp>
        <p:nvSpPr>
          <p:cNvPr id="39" name="Google Shape;39;p1"/>
          <p:cNvSpPr txBox="1">
            <a:spLocks noGrp="1"/>
          </p:cNvSpPr>
          <p:nvPr>
            <p:ph type="subTitle" idx="1"/>
          </p:nvPr>
        </p:nvSpPr>
        <p:spPr>
          <a:xfrm>
            <a:off x="152400" y="5086368"/>
            <a:ext cx="6781800" cy="914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000"/>
              <a:buNone/>
            </a:pPr>
            <a:r>
              <a:rPr lang="en-US" sz="2000" b="1">
                <a:solidFill>
                  <a:schemeClr val="dk1"/>
                </a:solidFill>
                <a:latin typeface="Times New Roman"/>
                <a:ea typeface="Times New Roman"/>
                <a:cs typeface="Times New Roman"/>
                <a:sym typeface="Times New Roman"/>
              </a:rPr>
              <a:t>Pembimbing 	: Dr. Emy Haryatmi, SKom., MEngSc., MT</a:t>
            </a:r>
            <a:endParaRPr sz="2000">
              <a:solidFill>
                <a:schemeClr val="dk1"/>
              </a:solidFill>
            </a:endParaRPr>
          </a:p>
          <a:p>
            <a:pPr marL="0" lvl="0" indent="0" algn="l" rtl="0">
              <a:spcBef>
                <a:spcPts val="400"/>
              </a:spcBef>
              <a:spcAft>
                <a:spcPts val="0"/>
              </a:spcAft>
              <a:buClr>
                <a:srgbClr val="888888"/>
              </a:buClr>
              <a:buSzPts val="2000"/>
              <a:buNone/>
            </a:pPr>
            <a:endParaRPr sz="2000">
              <a:solidFill>
                <a:schemeClr val="dk1"/>
              </a:solidFill>
            </a:endParaRPr>
          </a:p>
          <a:p>
            <a:pPr marL="0" lvl="0" indent="0" algn="r" rtl="0">
              <a:spcBef>
                <a:spcPts val="560"/>
              </a:spcBef>
              <a:spcAft>
                <a:spcPts val="0"/>
              </a:spcAft>
              <a:buClr>
                <a:srgbClr val="888888"/>
              </a:buClr>
              <a:buSzPts val="28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GAMBAR ALAT</a:t>
            </a:r>
            <a:endParaRPr/>
          </a:p>
        </p:txBody>
      </p:sp>
      <p:sp>
        <p:nvSpPr>
          <p:cNvPr id="108" name="Google Shape;108;p10"/>
          <p:cNvSpPr/>
          <p:nvPr/>
        </p:nvSpPr>
        <p:spPr>
          <a:xfrm>
            <a:off x="2377818" y="1136113"/>
            <a:ext cx="1088426" cy="636704"/>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Sensor Turbidity</a:t>
            </a:r>
            <a:endParaRPr/>
          </a:p>
        </p:txBody>
      </p:sp>
      <p:sp>
        <p:nvSpPr>
          <p:cNvPr id="109" name="Google Shape;109;p10"/>
          <p:cNvSpPr/>
          <p:nvPr/>
        </p:nvSpPr>
        <p:spPr>
          <a:xfrm>
            <a:off x="2803332" y="3816843"/>
            <a:ext cx="1190691" cy="39001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Penyaring</a:t>
            </a:r>
            <a:endParaRPr sz="1800" b="0" i="0" u="none" strike="noStrike" cap="none">
              <a:solidFill>
                <a:schemeClr val="dk1"/>
              </a:solidFill>
              <a:latin typeface="Times New Roman"/>
              <a:ea typeface="Times New Roman"/>
              <a:cs typeface="Times New Roman"/>
              <a:sym typeface="Times New Roman"/>
            </a:endParaRPr>
          </a:p>
        </p:txBody>
      </p:sp>
      <p:sp>
        <p:nvSpPr>
          <p:cNvPr id="110" name="Google Shape;110;p10"/>
          <p:cNvSpPr/>
          <p:nvPr/>
        </p:nvSpPr>
        <p:spPr>
          <a:xfrm>
            <a:off x="1313782" y="1136112"/>
            <a:ext cx="984514" cy="48588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Motor Servo </a:t>
            </a:r>
            <a:endParaRPr/>
          </a:p>
        </p:txBody>
      </p:sp>
      <p:sp>
        <p:nvSpPr>
          <p:cNvPr id="111" name="Google Shape;111;p10"/>
          <p:cNvSpPr/>
          <p:nvPr/>
        </p:nvSpPr>
        <p:spPr>
          <a:xfrm>
            <a:off x="169009" y="3789040"/>
            <a:ext cx="1070830" cy="58294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Pompa</a:t>
            </a:r>
            <a:endParaRPr sz="1800" b="0" i="0" u="none" strike="noStrike" cap="none">
              <a:solidFill>
                <a:schemeClr val="dk1"/>
              </a:solidFill>
              <a:latin typeface="Times New Roman"/>
              <a:ea typeface="Times New Roman"/>
              <a:cs typeface="Times New Roman"/>
              <a:sym typeface="Times New Roman"/>
            </a:endParaRPr>
          </a:p>
        </p:txBody>
      </p:sp>
      <p:sp>
        <p:nvSpPr>
          <p:cNvPr id="112" name="Google Shape;112;p10"/>
          <p:cNvSpPr/>
          <p:nvPr/>
        </p:nvSpPr>
        <p:spPr>
          <a:xfrm>
            <a:off x="163431" y="1136112"/>
            <a:ext cx="1070830" cy="58294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Sensor pH</a:t>
            </a:r>
            <a:endParaRPr/>
          </a:p>
        </p:txBody>
      </p:sp>
      <p:pic>
        <p:nvPicPr>
          <p:cNvPr id="113" name="Google Shape;113;p10"/>
          <p:cNvPicPr preferRelativeResize="0"/>
          <p:nvPr/>
        </p:nvPicPr>
        <p:blipFill rotWithShape="1">
          <a:blip r:embed="rId3">
            <a:alphaModFix/>
          </a:blip>
          <a:srcRect/>
          <a:stretch/>
        </p:blipFill>
        <p:spPr>
          <a:xfrm>
            <a:off x="449091" y="2018984"/>
            <a:ext cx="3525918" cy="1547674"/>
          </a:xfrm>
          <a:prstGeom prst="rect">
            <a:avLst/>
          </a:prstGeom>
          <a:noFill/>
          <a:ln>
            <a:noFill/>
          </a:ln>
        </p:spPr>
      </p:pic>
      <p:pic>
        <p:nvPicPr>
          <p:cNvPr id="114" name="Google Shape;114;p10"/>
          <p:cNvPicPr preferRelativeResize="0"/>
          <p:nvPr/>
        </p:nvPicPr>
        <p:blipFill rotWithShape="1">
          <a:blip r:embed="rId4">
            <a:alphaModFix/>
          </a:blip>
          <a:srcRect/>
          <a:stretch/>
        </p:blipFill>
        <p:spPr>
          <a:xfrm>
            <a:off x="5004048" y="2018984"/>
            <a:ext cx="3291858" cy="1851670"/>
          </a:xfrm>
          <a:prstGeom prst="rect">
            <a:avLst/>
          </a:prstGeom>
          <a:noFill/>
          <a:ln>
            <a:noFill/>
          </a:ln>
        </p:spPr>
      </p:pic>
      <p:cxnSp>
        <p:nvCxnSpPr>
          <p:cNvPr id="115" name="Google Shape;115;p10"/>
          <p:cNvCxnSpPr>
            <a:stCxn id="111" idx="0"/>
          </p:cNvCxnSpPr>
          <p:nvPr/>
        </p:nvCxnSpPr>
        <p:spPr>
          <a:xfrm rot="10800000" flipH="1">
            <a:off x="704424" y="3136540"/>
            <a:ext cx="699300" cy="6525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16" name="Google Shape;116;p10"/>
          <p:cNvCxnSpPr>
            <a:stCxn id="112" idx="2"/>
          </p:cNvCxnSpPr>
          <p:nvPr/>
        </p:nvCxnSpPr>
        <p:spPr>
          <a:xfrm>
            <a:off x="698846" y="1719058"/>
            <a:ext cx="713700" cy="8346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17" name="Google Shape;117;p10"/>
          <p:cNvCxnSpPr>
            <a:stCxn id="110" idx="2"/>
          </p:cNvCxnSpPr>
          <p:nvPr/>
        </p:nvCxnSpPr>
        <p:spPr>
          <a:xfrm flipH="1">
            <a:off x="1634139" y="1621992"/>
            <a:ext cx="171900" cy="7047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18" name="Google Shape;118;p10"/>
          <p:cNvCxnSpPr>
            <a:stCxn id="108" idx="2"/>
          </p:cNvCxnSpPr>
          <p:nvPr/>
        </p:nvCxnSpPr>
        <p:spPr>
          <a:xfrm flipH="1">
            <a:off x="1984231" y="1772817"/>
            <a:ext cx="937800" cy="8346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sp>
        <p:nvSpPr>
          <p:cNvPr id="119" name="Google Shape;119;p10"/>
          <p:cNvSpPr/>
          <p:nvPr/>
        </p:nvSpPr>
        <p:spPr>
          <a:xfrm>
            <a:off x="1437092" y="3788072"/>
            <a:ext cx="1190691" cy="636704"/>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Sensor Ultrasonik</a:t>
            </a:r>
            <a:endParaRPr sz="1800" b="0" i="0" u="none" strike="noStrike" cap="none">
              <a:solidFill>
                <a:schemeClr val="dk1"/>
              </a:solidFill>
              <a:latin typeface="Times New Roman"/>
              <a:ea typeface="Times New Roman"/>
              <a:cs typeface="Times New Roman"/>
              <a:sym typeface="Times New Roman"/>
            </a:endParaRPr>
          </a:p>
        </p:txBody>
      </p:sp>
      <p:cxnSp>
        <p:nvCxnSpPr>
          <p:cNvPr id="120" name="Google Shape;120;p10"/>
          <p:cNvCxnSpPr>
            <a:stCxn id="119" idx="0"/>
          </p:cNvCxnSpPr>
          <p:nvPr/>
        </p:nvCxnSpPr>
        <p:spPr>
          <a:xfrm rot="10800000" flipH="1">
            <a:off x="2032438" y="2607272"/>
            <a:ext cx="345300" cy="11808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21" name="Google Shape;121;p10"/>
          <p:cNvCxnSpPr>
            <a:stCxn id="109" idx="0"/>
          </p:cNvCxnSpPr>
          <p:nvPr/>
        </p:nvCxnSpPr>
        <p:spPr>
          <a:xfrm rot="10800000">
            <a:off x="3059978" y="2792943"/>
            <a:ext cx="338700" cy="10239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sp>
        <p:nvSpPr>
          <p:cNvPr id="122" name="Google Shape;122;p10"/>
          <p:cNvSpPr/>
          <p:nvPr/>
        </p:nvSpPr>
        <p:spPr>
          <a:xfrm>
            <a:off x="4283968" y="1100996"/>
            <a:ext cx="984514" cy="52099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Switch</a:t>
            </a:r>
            <a:endParaRPr/>
          </a:p>
        </p:txBody>
      </p:sp>
      <p:sp>
        <p:nvSpPr>
          <p:cNvPr id="123" name="Google Shape;123;p10"/>
          <p:cNvSpPr/>
          <p:nvPr/>
        </p:nvSpPr>
        <p:spPr>
          <a:xfrm>
            <a:off x="4139952" y="2414280"/>
            <a:ext cx="827749" cy="582672"/>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Relay</a:t>
            </a:r>
            <a:endParaRPr/>
          </a:p>
        </p:txBody>
      </p:sp>
      <p:sp>
        <p:nvSpPr>
          <p:cNvPr id="124" name="Google Shape;124;p10"/>
          <p:cNvSpPr/>
          <p:nvPr/>
        </p:nvSpPr>
        <p:spPr>
          <a:xfrm>
            <a:off x="6493073" y="1118554"/>
            <a:ext cx="984514" cy="52099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ESP32</a:t>
            </a:r>
            <a:endParaRPr/>
          </a:p>
        </p:txBody>
      </p:sp>
      <p:sp>
        <p:nvSpPr>
          <p:cNvPr id="125" name="Google Shape;125;p10"/>
          <p:cNvSpPr/>
          <p:nvPr/>
        </p:nvSpPr>
        <p:spPr>
          <a:xfrm>
            <a:off x="5387452" y="1110285"/>
            <a:ext cx="984514" cy="52099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Baterai</a:t>
            </a:r>
            <a:endParaRPr sz="1800" b="0" i="0" u="none" strike="noStrike" cap="none">
              <a:solidFill>
                <a:schemeClr val="dk1"/>
              </a:solidFill>
              <a:latin typeface="Times New Roman"/>
              <a:ea typeface="Times New Roman"/>
              <a:cs typeface="Times New Roman"/>
              <a:sym typeface="Times New Roman"/>
            </a:endParaRPr>
          </a:p>
        </p:txBody>
      </p:sp>
      <p:sp>
        <p:nvSpPr>
          <p:cNvPr id="126" name="Google Shape;126;p10"/>
          <p:cNvSpPr/>
          <p:nvPr/>
        </p:nvSpPr>
        <p:spPr>
          <a:xfrm>
            <a:off x="7598694" y="1100997"/>
            <a:ext cx="984514" cy="52099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Modul pH</a:t>
            </a:r>
            <a:endParaRPr/>
          </a:p>
        </p:txBody>
      </p:sp>
      <p:sp>
        <p:nvSpPr>
          <p:cNvPr id="127" name="Google Shape;127;p10"/>
          <p:cNvSpPr/>
          <p:nvPr/>
        </p:nvSpPr>
        <p:spPr>
          <a:xfrm>
            <a:off x="4360381" y="4121943"/>
            <a:ext cx="1057887" cy="52099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Konektor DC</a:t>
            </a:r>
            <a:endParaRPr/>
          </a:p>
        </p:txBody>
      </p:sp>
      <p:sp>
        <p:nvSpPr>
          <p:cNvPr id="128" name="Google Shape;128;p10"/>
          <p:cNvSpPr/>
          <p:nvPr/>
        </p:nvSpPr>
        <p:spPr>
          <a:xfrm>
            <a:off x="6781800" y="4111488"/>
            <a:ext cx="984514" cy="52099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Relay</a:t>
            </a:r>
            <a:endParaRPr/>
          </a:p>
        </p:txBody>
      </p:sp>
      <p:sp>
        <p:nvSpPr>
          <p:cNvPr id="129" name="Google Shape;129;p10"/>
          <p:cNvSpPr/>
          <p:nvPr/>
        </p:nvSpPr>
        <p:spPr>
          <a:xfrm>
            <a:off x="5599644" y="4100307"/>
            <a:ext cx="1057887" cy="52099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Power bank</a:t>
            </a:r>
            <a:endParaRPr/>
          </a:p>
        </p:txBody>
      </p:sp>
      <p:sp>
        <p:nvSpPr>
          <p:cNvPr id="130" name="Google Shape;130;p10"/>
          <p:cNvSpPr/>
          <p:nvPr/>
        </p:nvSpPr>
        <p:spPr>
          <a:xfrm>
            <a:off x="7917105" y="4111488"/>
            <a:ext cx="1057886" cy="52099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Modul Turbidity</a:t>
            </a:r>
            <a:endParaRPr/>
          </a:p>
        </p:txBody>
      </p:sp>
      <p:cxnSp>
        <p:nvCxnSpPr>
          <p:cNvPr id="131" name="Google Shape;131;p10"/>
          <p:cNvCxnSpPr>
            <a:stCxn id="122" idx="2"/>
          </p:cNvCxnSpPr>
          <p:nvPr/>
        </p:nvCxnSpPr>
        <p:spPr>
          <a:xfrm>
            <a:off x="4776225" y="1621992"/>
            <a:ext cx="732000" cy="4389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32" name="Google Shape;132;p10"/>
          <p:cNvCxnSpPr>
            <a:stCxn id="123" idx="3"/>
          </p:cNvCxnSpPr>
          <p:nvPr/>
        </p:nvCxnSpPr>
        <p:spPr>
          <a:xfrm>
            <a:off x="4967701" y="2705616"/>
            <a:ext cx="756300" cy="873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33" name="Google Shape;133;p10"/>
          <p:cNvCxnSpPr>
            <a:stCxn id="125" idx="2"/>
          </p:cNvCxnSpPr>
          <p:nvPr/>
        </p:nvCxnSpPr>
        <p:spPr>
          <a:xfrm>
            <a:off x="5879709" y="1631280"/>
            <a:ext cx="249000" cy="7830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34" name="Google Shape;134;p10"/>
          <p:cNvCxnSpPr>
            <a:stCxn id="124" idx="2"/>
          </p:cNvCxnSpPr>
          <p:nvPr/>
        </p:nvCxnSpPr>
        <p:spPr>
          <a:xfrm>
            <a:off x="6985330" y="1639549"/>
            <a:ext cx="0" cy="10353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35" name="Google Shape;135;p10"/>
          <p:cNvCxnSpPr>
            <a:stCxn id="126" idx="2"/>
          </p:cNvCxnSpPr>
          <p:nvPr/>
        </p:nvCxnSpPr>
        <p:spPr>
          <a:xfrm flipH="1">
            <a:off x="7884251" y="1621992"/>
            <a:ext cx="206700" cy="8709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36" name="Google Shape;136;p10"/>
          <p:cNvCxnSpPr>
            <a:stCxn id="127" idx="0"/>
          </p:cNvCxnSpPr>
          <p:nvPr/>
        </p:nvCxnSpPr>
        <p:spPr>
          <a:xfrm rot="10800000" flipH="1">
            <a:off x="4889325" y="3644943"/>
            <a:ext cx="618900" cy="4770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37" name="Google Shape;137;p10"/>
          <p:cNvCxnSpPr>
            <a:stCxn id="129" idx="0"/>
          </p:cNvCxnSpPr>
          <p:nvPr/>
        </p:nvCxnSpPr>
        <p:spPr>
          <a:xfrm rot="10800000" flipH="1">
            <a:off x="6128588" y="3566607"/>
            <a:ext cx="459600" cy="5337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38" name="Google Shape;138;p10"/>
          <p:cNvCxnSpPr>
            <a:stCxn id="128" idx="0"/>
          </p:cNvCxnSpPr>
          <p:nvPr/>
        </p:nvCxnSpPr>
        <p:spPr>
          <a:xfrm rot="10800000">
            <a:off x="7274057" y="3833388"/>
            <a:ext cx="0" cy="2781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39" name="Google Shape;139;p10"/>
          <p:cNvCxnSpPr>
            <a:stCxn id="130" idx="0"/>
          </p:cNvCxnSpPr>
          <p:nvPr/>
        </p:nvCxnSpPr>
        <p:spPr>
          <a:xfrm rot="10800000">
            <a:off x="7524448" y="3428988"/>
            <a:ext cx="921600" cy="682500"/>
          </a:xfrm>
          <a:prstGeom prst="straightConnector1">
            <a:avLst/>
          </a:prstGeom>
          <a:noFill/>
          <a:ln w="38100" cap="flat" cmpd="sng">
            <a:solidFill>
              <a:schemeClr val="accent5"/>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a:spLocks noGrp="1"/>
          </p:cNvSpPr>
          <p:nvPr>
            <p:ph type="title"/>
          </p:nvPr>
        </p:nvSpPr>
        <p:spPr>
          <a:xfrm>
            <a:off x="0" y="-146050"/>
            <a:ext cx="7010400" cy="9842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TABEL HASIL UJI COBA CADANGAN DAYA</a:t>
            </a:r>
            <a:endParaRPr sz="3000" i="1"/>
          </a:p>
        </p:txBody>
      </p:sp>
      <p:graphicFrame>
        <p:nvGraphicFramePr>
          <p:cNvPr id="145" name="Google Shape;145;p11"/>
          <p:cNvGraphicFramePr/>
          <p:nvPr/>
        </p:nvGraphicFramePr>
        <p:xfrm>
          <a:off x="1031775" y="1412776"/>
          <a:ext cx="7080450" cy="3474770"/>
        </p:xfrm>
        <a:graphic>
          <a:graphicData uri="http://schemas.openxmlformats.org/drawingml/2006/table">
            <a:tbl>
              <a:tblPr firstRow="1" bandRow="1">
                <a:noFill/>
                <a:tableStyleId>{D6E63FA0-6B76-4CBE-9D77-CE1774DD7855}</a:tableStyleId>
              </a:tblPr>
              <a:tblGrid>
                <a:gridCol w="1080125">
                  <a:extLst>
                    <a:ext uri="{9D8B030D-6E8A-4147-A177-3AD203B41FA5}">
                      <a16:colId xmlns:a16="http://schemas.microsoft.com/office/drawing/2014/main" val="20000"/>
                    </a:ext>
                  </a:extLst>
                </a:gridCol>
                <a:gridCol w="1440150">
                  <a:extLst>
                    <a:ext uri="{9D8B030D-6E8A-4147-A177-3AD203B41FA5}">
                      <a16:colId xmlns:a16="http://schemas.microsoft.com/office/drawing/2014/main" val="20001"/>
                    </a:ext>
                  </a:extLst>
                </a:gridCol>
                <a:gridCol w="1296150">
                  <a:extLst>
                    <a:ext uri="{9D8B030D-6E8A-4147-A177-3AD203B41FA5}">
                      <a16:colId xmlns:a16="http://schemas.microsoft.com/office/drawing/2014/main" val="20002"/>
                    </a:ext>
                  </a:extLst>
                </a:gridCol>
                <a:gridCol w="9038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gridCol w="1180075">
                  <a:extLst>
                    <a:ext uri="{9D8B030D-6E8A-4147-A177-3AD203B41FA5}">
                      <a16:colId xmlns:a16="http://schemas.microsoft.com/office/drawing/2014/main" val="20005"/>
                    </a:ext>
                  </a:extLst>
                </a:gridCol>
              </a:tblGrid>
              <a:tr h="370850">
                <a:tc rowSpan="2">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Daya Power Bank</a:t>
                      </a:r>
                      <a:endParaRPr/>
                    </a:p>
                  </a:txBody>
                  <a:tcPr marL="91450" marR="91450" marT="45725" marB="45725"/>
                </a:tc>
                <a:tc rowSpan="2">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Waktu Yang Dibutuhkan</a:t>
                      </a:r>
                      <a:endParaRPr sz="1800" u="none" strike="noStrike" cap="none">
                        <a:latin typeface="Times New Roman"/>
                        <a:ea typeface="Times New Roman"/>
                        <a:cs typeface="Times New Roman"/>
                        <a:sym typeface="Times New Roman"/>
                      </a:endParaRPr>
                    </a:p>
                  </a:txBody>
                  <a:tcPr marL="91450" marR="91450" marT="45725" marB="45725"/>
                </a:tc>
                <a:tc rowSpan="2">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Nilai Tegangan</a:t>
                      </a:r>
                      <a:endParaRPr sz="1800" u="none" strike="noStrike" cap="none">
                        <a:latin typeface="Times New Roman"/>
                        <a:ea typeface="Times New Roman"/>
                        <a:cs typeface="Times New Roman"/>
                        <a:sym typeface="Times New Roman"/>
                      </a:endParaRPr>
                    </a:p>
                  </a:txBody>
                  <a:tcPr marL="91450" marR="91450" marT="45725" marB="45725"/>
                </a:tc>
                <a:tc gridSpan="3">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Nilai Sensor</a:t>
                      </a:r>
                      <a:endParaRPr/>
                    </a:p>
                  </a:txBody>
                  <a:tcPr marL="91450" marR="91450" marT="45725" marB="457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5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pH</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Turbidity</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Ultrasonik</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100 %</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2 Jam 5 Menit</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4.85</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6.93</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75 %</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2 Jam 10 Menit</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4.87</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7</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18</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50 %</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2 Jam 12 Menit</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4.88</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6.97</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15</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25 %</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2 Jam 10 Menit</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4.85 </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7.1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a:t>
                      </a: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2"/>
          <p:cNvSpPr txBox="1">
            <a:spLocks noGrp="1"/>
          </p:cNvSpPr>
          <p:nvPr>
            <p:ph type="title"/>
          </p:nvPr>
        </p:nvSpPr>
        <p:spPr>
          <a:xfrm>
            <a:off x="0" y="-146050"/>
            <a:ext cx="70104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300"/>
              <a:t>TABEL HASIL UJI COBA MOTOR SERVO</a:t>
            </a:r>
            <a:endParaRPr sz="3300"/>
          </a:p>
        </p:txBody>
      </p:sp>
      <p:graphicFrame>
        <p:nvGraphicFramePr>
          <p:cNvPr id="151" name="Google Shape;151;p12"/>
          <p:cNvGraphicFramePr/>
          <p:nvPr>
            <p:extLst>
              <p:ext uri="{D42A27DB-BD31-4B8C-83A1-F6EECF244321}">
                <p14:modId xmlns:p14="http://schemas.microsoft.com/office/powerpoint/2010/main" val="2783759389"/>
              </p:ext>
            </p:extLst>
          </p:nvPr>
        </p:nvGraphicFramePr>
        <p:xfrm>
          <a:off x="918049" y="1412776"/>
          <a:ext cx="7307875" cy="3708500"/>
        </p:xfrm>
        <a:graphic>
          <a:graphicData uri="http://schemas.openxmlformats.org/drawingml/2006/table">
            <a:tbl>
              <a:tblPr firstRow="1" bandRow="1">
                <a:noFill/>
                <a:tableStyleId>{D6E63FA0-6B76-4CBE-9D77-CE1774DD7855}</a:tableStyleId>
              </a:tblPr>
              <a:tblGrid>
                <a:gridCol w="864100">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1872200">
                  <a:extLst>
                    <a:ext uri="{9D8B030D-6E8A-4147-A177-3AD203B41FA5}">
                      <a16:colId xmlns:a16="http://schemas.microsoft.com/office/drawing/2014/main" val="20002"/>
                    </a:ext>
                  </a:extLst>
                </a:gridCol>
                <a:gridCol w="1008100">
                  <a:extLst>
                    <a:ext uri="{9D8B030D-6E8A-4147-A177-3AD203B41FA5}">
                      <a16:colId xmlns:a16="http://schemas.microsoft.com/office/drawing/2014/main" val="20003"/>
                    </a:ext>
                  </a:extLst>
                </a:gridCol>
                <a:gridCol w="1763275">
                  <a:extLst>
                    <a:ext uri="{9D8B030D-6E8A-4147-A177-3AD203B41FA5}">
                      <a16:colId xmlns:a16="http://schemas.microsoft.com/office/drawing/2014/main" val="20004"/>
                    </a:ext>
                  </a:extLst>
                </a:gridCol>
              </a:tblGrid>
              <a:tr h="370850">
                <a:tc rowSpan="2">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Pengujian</a:t>
                      </a:r>
                      <a:endParaRPr sz="1800" u="none" strike="noStrike" cap="none">
                        <a:latin typeface="Times New Roman"/>
                        <a:ea typeface="Times New Roman"/>
                        <a:cs typeface="Times New Roman"/>
                        <a:sym typeface="Times New Roman"/>
                      </a:endParaRPr>
                    </a:p>
                  </a:txBody>
                  <a:tcPr marL="91450" marR="91450" marT="45725" marB="45725"/>
                </a:tc>
                <a:tc rowSpan="2">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Tanggal</a:t>
                      </a:r>
                      <a:endParaRPr sz="1800" u="none" strike="noStrike" cap="none">
                        <a:latin typeface="Times New Roman"/>
                        <a:ea typeface="Times New Roman"/>
                        <a:cs typeface="Times New Roman"/>
                        <a:sym typeface="Times New Roman"/>
                      </a:endParaRPr>
                    </a:p>
                  </a:txBody>
                  <a:tcPr marL="91450" marR="91450" marT="45725" marB="45725"/>
                </a:tc>
                <a:tc gridSpan="3">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Motor Servo</a:t>
                      </a:r>
                      <a:endParaRPr/>
                    </a:p>
                  </a:txBody>
                  <a:tcPr marL="91450" marR="91450" marT="45725" marB="457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5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Jumlah per jadwal</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Status</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Jam</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29 – 07 – 2024 </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20 – 30 Butir</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Hidup</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6.00 dan 18.00</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2</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30 – 07 – 2024 </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u="none" strike="noStrike" cap="none">
                          <a:latin typeface="Times New Roman"/>
                          <a:ea typeface="Times New Roman"/>
                          <a:cs typeface="Times New Roman"/>
                          <a:sym typeface="Times New Roman"/>
                        </a:rPr>
                        <a:t>20 – 30 Butir</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Hidup</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6.00 dan 18.00</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3</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31 – 07 – 2024 </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u="none" strike="noStrike" cap="none">
                          <a:latin typeface="Times New Roman"/>
                          <a:ea typeface="Times New Roman"/>
                          <a:cs typeface="Times New Roman"/>
                          <a:sym typeface="Times New Roman"/>
                        </a:rPr>
                        <a:t>20 – 30 Butir</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Hidup</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6.00 dan 18.00</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4</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 – 08 – 2024 </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u="none" strike="noStrike" cap="none">
                          <a:latin typeface="Times New Roman"/>
                          <a:ea typeface="Times New Roman"/>
                          <a:cs typeface="Times New Roman"/>
                          <a:sym typeface="Times New Roman"/>
                        </a:rPr>
                        <a:t>20 – 30 Butir</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Hidup</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6.00 dan 18.00</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5</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2 – 08 – 2024 </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u="none" strike="noStrike" cap="none">
                          <a:latin typeface="Times New Roman"/>
                          <a:ea typeface="Times New Roman"/>
                          <a:cs typeface="Times New Roman"/>
                          <a:sym typeface="Times New Roman"/>
                        </a:rPr>
                        <a:t>20 – 30 Butir</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Hidup</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6.00 dan 18.00</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6</a:t>
                      </a:r>
                      <a:endParaRPr/>
                    </a:p>
                  </a:txBody>
                  <a:tcPr marL="91450" marR="91450" marT="45725" marB="45725"/>
                </a:tc>
                <a:tc>
                  <a:txBody>
                    <a:bodyPr/>
                    <a:lstStyle/>
                    <a:p>
                      <a:pPr marL="0" marR="0" lvl="0" indent="0" algn="ctr" rtl="0">
                        <a:spcBef>
                          <a:spcPts val="0"/>
                        </a:spcBef>
                        <a:spcAft>
                          <a:spcPts val="0"/>
                        </a:spcAft>
                        <a:buNone/>
                      </a:pPr>
                      <a:r>
                        <a:rPr lang="en-US" sz="1800" u="none" strike="noStrike" cap="none" dirty="0">
                          <a:latin typeface="Times New Roman"/>
                          <a:ea typeface="Times New Roman"/>
                          <a:cs typeface="Times New Roman"/>
                          <a:sym typeface="Times New Roman"/>
                        </a:rPr>
                        <a:t>3 – 08 – 2024 </a:t>
                      </a:r>
                      <a:endParaRPr dirty="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u="none" strike="noStrike" cap="none">
                          <a:latin typeface="Times New Roman"/>
                          <a:ea typeface="Times New Roman"/>
                          <a:cs typeface="Times New Roman"/>
                          <a:sym typeface="Times New Roman"/>
                        </a:rPr>
                        <a:t>20 – 30 Butir</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Hidup</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6.00 dan 18.00</a:t>
                      </a:r>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7</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u="none" strike="noStrike" cap="none" dirty="0">
                          <a:latin typeface="Times New Roman"/>
                          <a:ea typeface="Times New Roman"/>
                          <a:cs typeface="Times New Roman"/>
                          <a:sym typeface="Times New Roman"/>
                        </a:rPr>
                        <a:t>4 – 08 – 2024 </a:t>
                      </a:r>
                      <a:endParaRPr dirty="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u="none" strike="noStrike" cap="none">
                          <a:latin typeface="Times New Roman"/>
                          <a:ea typeface="Times New Roman"/>
                          <a:cs typeface="Times New Roman"/>
                          <a:sym typeface="Times New Roman"/>
                        </a:rPr>
                        <a:t>20 – 30 Butir</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Hidup</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6.00 dan 18.00</a:t>
                      </a:r>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8</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u="none" strike="noStrike" cap="none" dirty="0">
                          <a:latin typeface="Times New Roman"/>
                          <a:ea typeface="Times New Roman"/>
                          <a:cs typeface="Times New Roman"/>
                          <a:sym typeface="Times New Roman"/>
                        </a:rPr>
                        <a:t>5 – 08 – 2024 </a:t>
                      </a:r>
                      <a:endParaRPr dirty="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u="none" strike="noStrike" cap="none">
                          <a:latin typeface="Times New Roman"/>
                          <a:ea typeface="Times New Roman"/>
                          <a:cs typeface="Times New Roman"/>
                          <a:sym typeface="Times New Roman"/>
                        </a:rPr>
                        <a:t>20 – 30 Butir</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Hidup</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dirty="0">
                          <a:latin typeface="Times New Roman"/>
                          <a:ea typeface="Times New Roman"/>
                          <a:cs typeface="Times New Roman"/>
                          <a:sym typeface="Times New Roman"/>
                        </a:rPr>
                        <a:t>6.00 dan 18.00</a:t>
                      </a:r>
                      <a:endParaRPr dirty="0"/>
                    </a:p>
                  </a:txBody>
                  <a:tcPr marL="91450" marR="91450" marT="45725" marB="45725"/>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3"/>
          <p:cNvSpPr txBox="1">
            <a:spLocks noGrp="1"/>
          </p:cNvSpPr>
          <p:nvPr>
            <p:ph type="title"/>
          </p:nvPr>
        </p:nvSpPr>
        <p:spPr>
          <a:xfrm>
            <a:off x="-13981" y="-151150"/>
            <a:ext cx="70104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000"/>
              <a:t>TABEL HASIL UJI COBA KESELURUHAN ALAT</a:t>
            </a:r>
            <a:endParaRPr sz="3000" i="1"/>
          </a:p>
        </p:txBody>
      </p:sp>
      <p:graphicFrame>
        <p:nvGraphicFramePr>
          <p:cNvPr id="157" name="Google Shape;157;p13"/>
          <p:cNvGraphicFramePr/>
          <p:nvPr/>
        </p:nvGraphicFramePr>
        <p:xfrm>
          <a:off x="899592" y="1340768"/>
          <a:ext cx="7344825" cy="3708500"/>
        </p:xfrm>
        <a:graphic>
          <a:graphicData uri="http://schemas.openxmlformats.org/drawingml/2006/table">
            <a:tbl>
              <a:tblPr firstRow="1" bandRow="1">
                <a:noFill/>
                <a:tableStyleId>{D6E63FA0-6B76-4CBE-9D77-CE1774DD7855}</a:tableStyleId>
              </a:tblPr>
              <a:tblGrid>
                <a:gridCol w="1880100">
                  <a:extLst>
                    <a:ext uri="{9D8B030D-6E8A-4147-A177-3AD203B41FA5}">
                      <a16:colId xmlns:a16="http://schemas.microsoft.com/office/drawing/2014/main" val="20000"/>
                    </a:ext>
                  </a:extLst>
                </a:gridCol>
                <a:gridCol w="784200">
                  <a:extLst>
                    <a:ext uri="{9D8B030D-6E8A-4147-A177-3AD203B41FA5}">
                      <a16:colId xmlns:a16="http://schemas.microsoft.com/office/drawing/2014/main" val="20001"/>
                    </a:ext>
                  </a:extLst>
                </a:gridCol>
                <a:gridCol w="1080125">
                  <a:extLst>
                    <a:ext uri="{9D8B030D-6E8A-4147-A177-3AD203B41FA5}">
                      <a16:colId xmlns:a16="http://schemas.microsoft.com/office/drawing/2014/main" val="20002"/>
                    </a:ext>
                  </a:extLst>
                </a:gridCol>
                <a:gridCol w="1183675">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400725">
                  <a:extLst>
                    <a:ext uri="{9D8B030D-6E8A-4147-A177-3AD203B41FA5}">
                      <a16:colId xmlns:a16="http://schemas.microsoft.com/office/drawing/2014/main" val="20005"/>
                    </a:ext>
                  </a:extLst>
                </a:gridCol>
              </a:tblGrid>
              <a:tr h="370850">
                <a:tc rowSpan="2">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Tanggal</a:t>
                      </a:r>
                      <a:endParaRPr sz="1800" u="none" strike="noStrike" cap="none">
                        <a:latin typeface="Times New Roman"/>
                        <a:ea typeface="Times New Roman"/>
                        <a:cs typeface="Times New Roman"/>
                        <a:sym typeface="Times New Roman"/>
                      </a:endParaRPr>
                    </a:p>
                  </a:txBody>
                  <a:tcPr marL="91450" marR="91450" marT="45725" marB="45725"/>
                </a:tc>
                <a:tc gridSpan="3">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Nilai Sensor</a:t>
                      </a:r>
                      <a:endParaRPr/>
                    </a:p>
                  </a:txBody>
                  <a:tcPr marL="91450" marR="91450" marT="45725" marB="45725"/>
                </a:tc>
                <a:tc hMerge="1">
                  <a:txBody>
                    <a:bodyPr/>
                    <a:lstStyle/>
                    <a:p>
                      <a:endParaRPr lang="en-US"/>
                    </a:p>
                  </a:txBody>
                  <a:tcPr/>
                </a:tc>
                <a:tc hMerge="1">
                  <a:txBody>
                    <a:bodyPr/>
                    <a:lstStyle/>
                    <a:p>
                      <a:endParaRPr lang="en-US"/>
                    </a:p>
                  </a:txBody>
                  <a:tcPr/>
                </a:tc>
                <a:tc gridSpan="2">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Pompa</a:t>
                      </a:r>
                      <a:endParaRPr sz="1800" u="none" strike="noStrike" cap="none">
                        <a:latin typeface="Times New Roman"/>
                        <a:ea typeface="Times New Roman"/>
                        <a:cs typeface="Times New Roman"/>
                        <a:sym typeface="Times New Roman"/>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vMerge="1">
                  <a:txBody>
                    <a:bodyPr/>
                    <a:lstStyle/>
                    <a:p>
                      <a:endParaRPr lang="en-US"/>
                    </a:p>
                  </a:txBody>
                  <a:tcPr/>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pH</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Turbidity</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Ultrasonik</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Kondisi</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Waktu</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29-07-2024</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6.75</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Mati</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30-07-2024</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7.1</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Mati</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31-07-2024</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7.09</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Mati</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1-08-2024</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7.17</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Mati</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2-08-2024</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7.24</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Mati</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3-08-2024</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7.32</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Mati</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4-08-2024</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7.45</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Hidup</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 20 Menit</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5-08-2024</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7.23</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16.0</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Mati</a:t>
                      </a:r>
                      <a:endParaRPr/>
                    </a:p>
                  </a:txBody>
                  <a:tcPr marL="91450" marR="91450" marT="45725" marB="45725"/>
                </a:tc>
                <a:tc>
                  <a:txBody>
                    <a:bodyPr/>
                    <a:lstStyle/>
                    <a:p>
                      <a:pPr marL="0" marR="0" lvl="0" indent="0" algn="ctr" rtl="0">
                        <a:spcBef>
                          <a:spcPts val="0"/>
                        </a:spcBef>
                        <a:spcAft>
                          <a:spcPts val="0"/>
                        </a:spcAft>
                        <a:buNone/>
                      </a:pPr>
                      <a:r>
                        <a:rPr lang="en-US" sz="1800" u="none" strike="noStrike" cap="none">
                          <a:latin typeface="Times New Roman"/>
                          <a:ea typeface="Times New Roman"/>
                          <a:cs typeface="Times New Roman"/>
                          <a:sym typeface="Times New Roman"/>
                        </a:rPr>
                        <a:t>-</a:t>
                      </a:r>
                      <a:endParaRPr/>
                    </a:p>
                  </a:txBody>
                  <a:tcPr marL="91450" marR="91450" marT="45725" marB="45725"/>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4"/>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KESIMPULAN</a:t>
            </a:r>
            <a:endParaRPr/>
          </a:p>
        </p:txBody>
      </p:sp>
      <p:sp>
        <p:nvSpPr>
          <p:cNvPr id="163" name="Google Shape;163;p14"/>
          <p:cNvSpPr txBox="1">
            <a:spLocks noGrp="1"/>
          </p:cNvSpPr>
          <p:nvPr>
            <p:ph type="body" idx="1"/>
          </p:nvPr>
        </p:nvSpPr>
        <p:spPr>
          <a:xfrm>
            <a:off x="266700" y="1052736"/>
            <a:ext cx="8610600" cy="51054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rgbClr val="000000"/>
              </a:buClr>
              <a:buSzPts val="1600"/>
              <a:buNone/>
            </a:pPr>
            <a:r>
              <a:rPr lang="en-US" sz="1600" b="0" i="0" u="none" strike="noStrike">
                <a:solidFill>
                  <a:srgbClr val="000000"/>
                </a:solidFill>
                <a:latin typeface="Times New Roman"/>
                <a:ea typeface="Times New Roman"/>
                <a:cs typeface="Times New Roman"/>
                <a:sym typeface="Times New Roman"/>
              </a:rPr>
              <a:t>Penelitian ini dapat disimpulkan bahwa sistem akuarium cerdas telah berhasil dirancang serta dapat berjalan sesuai yang diharapkan. Pengendalian sistem pakan ikan dan penyaringan air akuarium secara otomatis terbukti dapat mempermudah perawatan ikan hias mas koki dan meningkatkan efisiensi waktu dibandingkan dengan perawatan manual. Sistem ini memastikan perawatan ikan lebih terkontrol, baik dari segi kesehatan ikan maupun kebersihan air akuarium. Berdasarkan data penelitian, pada hari ke-7, nilai pH tercatat mencapai 7.45 dengan nilai turbidity 0 dan ketinggian air 16 cm, yang menyebabkan pompa menyala selama 20 menit untuk menyaring air, hingga pH stabil kembali. Hari ke-8, nilai pH menurun menjadi 7.23 dengan nilai turbidity tetap 0 dan ketinggian air 16 cm, sehingga pompa tidak perlu diaktifkan. Menjaga tingkat pH dan kekeruhan air, ikan dapat tumbuh dan berkembang dengan sehat, serta terhindar dari penyakit. Penjadwalan otomatis melalui aplikasi mobile memungkinkan pemelihara ikan mengontrol sistem dari jarak jauh, sehingga perawatan tetap optimal meski tidak berada di rumah.</a:t>
            </a:r>
            <a:endParaRPr sz="160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5"/>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SARAN</a:t>
            </a:r>
            <a:endParaRPr/>
          </a:p>
        </p:txBody>
      </p:sp>
      <p:sp>
        <p:nvSpPr>
          <p:cNvPr id="169" name="Google Shape;169;p15"/>
          <p:cNvSpPr txBox="1">
            <a:spLocks noGrp="1"/>
          </p:cNvSpPr>
          <p:nvPr>
            <p:ph type="body" idx="1"/>
          </p:nvPr>
        </p:nvSpPr>
        <p:spPr>
          <a:xfrm>
            <a:off x="266700" y="1412776"/>
            <a:ext cx="8610600" cy="5105400"/>
          </a:xfrm>
          <a:prstGeom prst="rect">
            <a:avLst/>
          </a:prstGeom>
          <a:noFill/>
          <a:ln>
            <a:noFill/>
          </a:ln>
        </p:spPr>
        <p:txBody>
          <a:bodyPr spcFirstLastPara="1" wrap="square" lIns="91425" tIns="45700" rIns="91425" bIns="45700" anchor="t" anchorCtr="0">
            <a:noAutofit/>
          </a:bodyPr>
          <a:lstStyle/>
          <a:p>
            <a:pPr marL="342900" marR="75565" lvl="0" indent="-342900" algn="just" rtl="0">
              <a:lnSpc>
                <a:spcPct val="150000"/>
              </a:lnSpc>
              <a:spcBef>
                <a:spcPts val="0"/>
              </a:spcBef>
              <a:spcAft>
                <a:spcPts val="0"/>
              </a:spcAft>
              <a:buClr>
                <a:srgbClr val="000000"/>
              </a:buClr>
              <a:buSzPts val="2300"/>
              <a:buFont typeface="Calibri"/>
              <a:buAutoNum type="arabicPeriod"/>
            </a:pPr>
            <a:r>
              <a:rPr lang="en-US" sz="2300" b="0" i="0" u="none" strike="noStrike" dirty="0" err="1">
                <a:solidFill>
                  <a:srgbClr val="000000"/>
                </a:solidFill>
                <a:latin typeface="Times New Roman"/>
                <a:ea typeface="Times New Roman"/>
                <a:cs typeface="Times New Roman"/>
                <a:sym typeface="Times New Roman"/>
              </a:rPr>
              <a:t>Penambahan</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fitur</a:t>
            </a:r>
            <a:r>
              <a:rPr lang="en-US" sz="2300" b="0" i="0" u="none" strike="noStrike" dirty="0">
                <a:solidFill>
                  <a:srgbClr val="000000"/>
                </a:solidFill>
                <a:latin typeface="Times New Roman"/>
                <a:ea typeface="Times New Roman"/>
                <a:cs typeface="Times New Roman"/>
                <a:sym typeface="Times New Roman"/>
              </a:rPr>
              <a:t> untuk </a:t>
            </a:r>
            <a:r>
              <a:rPr lang="en-US" sz="2300" b="0" i="0" u="none" strike="noStrike" dirty="0" err="1">
                <a:solidFill>
                  <a:srgbClr val="000000"/>
                </a:solidFill>
                <a:latin typeface="Times New Roman"/>
                <a:ea typeface="Times New Roman"/>
                <a:cs typeface="Times New Roman"/>
                <a:sym typeface="Times New Roman"/>
              </a:rPr>
              <a:t>memantau</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nilai</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suhu</a:t>
            </a:r>
            <a:r>
              <a:rPr lang="en-US" sz="2300" b="0" i="0" u="none" strike="noStrike" dirty="0">
                <a:solidFill>
                  <a:srgbClr val="000000"/>
                </a:solidFill>
                <a:latin typeface="Times New Roman"/>
                <a:ea typeface="Times New Roman"/>
                <a:cs typeface="Times New Roman"/>
                <a:sym typeface="Times New Roman"/>
              </a:rPr>
              <a:t> pada air </a:t>
            </a:r>
            <a:r>
              <a:rPr lang="en-US" sz="2300" b="0" i="0" u="none" strike="noStrike" dirty="0" err="1">
                <a:solidFill>
                  <a:srgbClr val="000000"/>
                </a:solidFill>
                <a:latin typeface="Times New Roman"/>
                <a:ea typeface="Times New Roman"/>
                <a:cs typeface="Times New Roman"/>
                <a:sym typeface="Times New Roman"/>
              </a:rPr>
              <a:t>akuarium</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karena</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suhu</a:t>
            </a:r>
            <a:r>
              <a:rPr lang="en-US" sz="2300" b="0" i="0" u="none" strike="noStrike" dirty="0">
                <a:solidFill>
                  <a:srgbClr val="000000"/>
                </a:solidFill>
                <a:latin typeface="Times New Roman"/>
                <a:ea typeface="Times New Roman"/>
                <a:cs typeface="Times New Roman"/>
                <a:sym typeface="Times New Roman"/>
              </a:rPr>
              <a:t> juga </a:t>
            </a:r>
            <a:r>
              <a:rPr lang="en-US" sz="2300" b="0" i="0" u="none" strike="noStrike" dirty="0" err="1">
                <a:solidFill>
                  <a:srgbClr val="000000"/>
                </a:solidFill>
                <a:latin typeface="Times New Roman"/>
                <a:ea typeface="Times New Roman"/>
                <a:cs typeface="Times New Roman"/>
                <a:sym typeface="Times New Roman"/>
              </a:rPr>
              <a:t>berperan</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penting</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dalam</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kesehatan</a:t>
            </a:r>
            <a:r>
              <a:rPr lang="en-US" sz="2300" b="0" i="0" u="none" strike="noStrike" dirty="0">
                <a:solidFill>
                  <a:srgbClr val="000000"/>
                </a:solidFill>
                <a:latin typeface="Times New Roman"/>
                <a:ea typeface="Times New Roman"/>
                <a:cs typeface="Times New Roman"/>
                <a:sym typeface="Times New Roman"/>
              </a:rPr>
              <a:t> ikan.</a:t>
            </a:r>
            <a:endParaRPr dirty="0"/>
          </a:p>
          <a:p>
            <a:pPr marL="342900" marR="75565" lvl="0" indent="-342900" algn="just" rtl="0">
              <a:lnSpc>
                <a:spcPct val="150000"/>
              </a:lnSpc>
              <a:spcBef>
                <a:spcPts val="0"/>
              </a:spcBef>
              <a:spcAft>
                <a:spcPts val="0"/>
              </a:spcAft>
              <a:buClr>
                <a:srgbClr val="000000"/>
              </a:buClr>
              <a:buSzPts val="2300"/>
              <a:buFont typeface="Calibri"/>
              <a:buAutoNum type="arabicPeriod"/>
            </a:pPr>
            <a:r>
              <a:rPr lang="en-US" sz="2300" b="0" i="0" u="none" strike="noStrike" dirty="0" err="1">
                <a:solidFill>
                  <a:srgbClr val="000000"/>
                </a:solidFill>
                <a:latin typeface="Times New Roman"/>
                <a:ea typeface="Times New Roman"/>
                <a:cs typeface="Times New Roman"/>
                <a:sym typeface="Times New Roman"/>
              </a:rPr>
              <a:t>Penambahan</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fitur</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kamera</a:t>
            </a:r>
            <a:r>
              <a:rPr lang="en-US" sz="2300" b="0" i="0" u="none" strike="noStrike" dirty="0">
                <a:solidFill>
                  <a:srgbClr val="000000"/>
                </a:solidFill>
                <a:latin typeface="Times New Roman"/>
                <a:ea typeface="Times New Roman"/>
                <a:cs typeface="Times New Roman"/>
                <a:sym typeface="Times New Roman"/>
              </a:rPr>
              <a:t> agar </a:t>
            </a:r>
            <a:r>
              <a:rPr lang="en-US" sz="2300" b="0" i="0" u="none" strike="noStrike" dirty="0" err="1">
                <a:solidFill>
                  <a:srgbClr val="000000"/>
                </a:solidFill>
                <a:latin typeface="Times New Roman"/>
                <a:ea typeface="Times New Roman"/>
                <a:cs typeface="Times New Roman"/>
                <a:sym typeface="Times New Roman"/>
              </a:rPr>
              <a:t>bisa</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memantau</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keadaan</a:t>
            </a:r>
            <a:r>
              <a:rPr lang="en-US" sz="2300" b="0" i="0" u="none" strike="noStrike" dirty="0">
                <a:solidFill>
                  <a:srgbClr val="000000"/>
                </a:solidFill>
                <a:latin typeface="Times New Roman"/>
                <a:ea typeface="Times New Roman"/>
                <a:cs typeface="Times New Roman"/>
                <a:sym typeface="Times New Roman"/>
              </a:rPr>
              <a:t> ikan </a:t>
            </a:r>
            <a:r>
              <a:rPr lang="en-US" sz="2300" b="0" i="0" u="none" strike="noStrike" dirty="0" err="1">
                <a:solidFill>
                  <a:srgbClr val="000000"/>
                </a:solidFill>
                <a:latin typeface="Times New Roman"/>
                <a:ea typeface="Times New Roman"/>
                <a:cs typeface="Times New Roman"/>
                <a:sym typeface="Times New Roman"/>
              </a:rPr>
              <a:t>dari</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jarak</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jauh</a:t>
            </a:r>
            <a:r>
              <a:rPr lang="en-US" sz="2300" b="0" i="0" u="none" strike="noStrike" dirty="0">
                <a:solidFill>
                  <a:srgbClr val="000000"/>
                </a:solidFill>
                <a:latin typeface="Times New Roman"/>
                <a:ea typeface="Times New Roman"/>
                <a:cs typeface="Times New Roman"/>
                <a:sym typeface="Times New Roman"/>
              </a:rPr>
              <a:t>.</a:t>
            </a:r>
            <a:endParaRPr dirty="0"/>
          </a:p>
          <a:p>
            <a:pPr marL="342900" marR="75565" lvl="0" indent="-342900" algn="just" rtl="0">
              <a:lnSpc>
                <a:spcPct val="150000"/>
              </a:lnSpc>
              <a:spcBef>
                <a:spcPts val="0"/>
              </a:spcBef>
              <a:spcAft>
                <a:spcPts val="0"/>
              </a:spcAft>
              <a:buClr>
                <a:srgbClr val="000000"/>
              </a:buClr>
              <a:buSzPts val="2300"/>
              <a:buFont typeface="Calibri"/>
              <a:buAutoNum type="arabicPeriod"/>
            </a:pPr>
            <a:r>
              <a:rPr lang="en-US" sz="2300" b="0" i="0" u="none" strike="noStrike" dirty="0" err="1">
                <a:solidFill>
                  <a:srgbClr val="000000"/>
                </a:solidFill>
                <a:latin typeface="Times New Roman"/>
                <a:ea typeface="Times New Roman"/>
                <a:cs typeface="Times New Roman"/>
                <a:sym typeface="Times New Roman"/>
              </a:rPr>
              <a:t>Pengembangan</a:t>
            </a:r>
            <a:r>
              <a:rPr lang="en-US" sz="2300" b="0" i="0" u="none" strike="noStrike" dirty="0">
                <a:solidFill>
                  <a:srgbClr val="000000"/>
                </a:solidFill>
                <a:latin typeface="Times New Roman"/>
                <a:ea typeface="Times New Roman"/>
                <a:cs typeface="Times New Roman"/>
                <a:sym typeface="Times New Roman"/>
              </a:rPr>
              <a:t> sensor pH dan turbidity yang </a:t>
            </a:r>
            <a:r>
              <a:rPr lang="en-US" sz="2300" b="0" i="0" u="none" strike="noStrike" dirty="0" err="1">
                <a:solidFill>
                  <a:srgbClr val="000000"/>
                </a:solidFill>
                <a:latin typeface="Times New Roman"/>
                <a:ea typeface="Times New Roman"/>
                <a:cs typeface="Times New Roman"/>
                <a:sym typeface="Times New Roman"/>
              </a:rPr>
              <a:t>lebih</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akurat</a:t>
            </a:r>
            <a:r>
              <a:rPr lang="en-US" sz="2300" b="0" i="0" u="none" strike="noStrike" dirty="0">
                <a:solidFill>
                  <a:srgbClr val="000000"/>
                </a:solidFill>
                <a:latin typeface="Times New Roman"/>
                <a:ea typeface="Times New Roman"/>
                <a:cs typeface="Times New Roman"/>
                <a:sym typeface="Times New Roman"/>
              </a:rPr>
              <a:t>, agar </a:t>
            </a:r>
            <a:r>
              <a:rPr lang="en-US" sz="2300" b="0" i="0" u="none" strike="noStrike" dirty="0" err="1">
                <a:solidFill>
                  <a:srgbClr val="000000"/>
                </a:solidFill>
                <a:latin typeface="Times New Roman"/>
                <a:ea typeface="Times New Roman"/>
                <a:cs typeface="Times New Roman"/>
                <a:sym typeface="Times New Roman"/>
              </a:rPr>
              <a:t>memberikan</a:t>
            </a:r>
            <a:r>
              <a:rPr lang="en-US" sz="2300" b="0" i="0" u="none" strike="noStrike" dirty="0">
                <a:solidFill>
                  <a:srgbClr val="000000"/>
                </a:solidFill>
                <a:latin typeface="Times New Roman"/>
                <a:ea typeface="Times New Roman"/>
                <a:cs typeface="Times New Roman"/>
                <a:sym typeface="Times New Roman"/>
              </a:rPr>
              <a:t> data dan hasil </a:t>
            </a:r>
            <a:r>
              <a:rPr lang="en-US" sz="2300" b="0" i="0" u="none" strike="noStrike" dirty="0" err="1">
                <a:solidFill>
                  <a:srgbClr val="000000"/>
                </a:solidFill>
                <a:latin typeface="Times New Roman"/>
                <a:ea typeface="Times New Roman"/>
                <a:cs typeface="Times New Roman"/>
                <a:sym typeface="Times New Roman"/>
              </a:rPr>
              <a:t>pengamatan</a:t>
            </a:r>
            <a:r>
              <a:rPr lang="en-US" sz="2300" b="0" i="0" u="none" strike="noStrike" dirty="0">
                <a:solidFill>
                  <a:srgbClr val="000000"/>
                </a:solidFill>
                <a:latin typeface="Times New Roman"/>
                <a:ea typeface="Times New Roman"/>
                <a:cs typeface="Times New Roman"/>
                <a:sym typeface="Times New Roman"/>
              </a:rPr>
              <a:t> yang </a:t>
            </a:r>
            <a:r>
              <a:rPr lang="en-US" sz="2300" b="0" i="0" u="none" strike="noStrike" dirty="0" err="1">
                <a:solidFill>
                  <a:srgbClr val="000000"/>
                </a:solidFill>
                <a:latin typeface="Times New Roman"/>
                <a:ea typeface="Times New Roman"/>
                <a:cs typeface="Times New Roman"/>
                <a:sym typeface="Times New Roman"/>
              </a:rPr>
              <a:t>lebih</a:t>
            </a:r>
            <a:r>
              <a:rPr lang="en-US" sz="2300" b="0" i="0" u="none" strike="noStrike" dirty="0">
                <a:solidFill>
                  <a:srgbClr val="000000"/>
                </a:solidFill>
                <a:latin typeface="Times New Roman"/>
                <a:ea typeface="Times New Roman"/>
                <a:cs typeface="Times New Roman"/>
                <a:sym typeface="Times New Roman"/>
              </a:rPr>
              <a:t> </a:t>
            </a:r>
            <a:r>
              <a:rPr lang="en-US" sz="2300" b="0" i="0" u="none" strike="noStrike" dirty="0" err="1">
                <a:solidFill>
                  <a:srgbClr val="000000"/>
                </a:solidFill>
                <a:latin typeface="Times New Roman"/>
                <a:ea typeface="Times New Roman"/>
                <a:cs typeface="Times New Roman"/>
                <a:sym typeface="Times New Roman"/>
              </a:rPr>
              <a:t>spesifik</a:t>
            </a:r>
            <a:r>
              <a:rPr lang="en-US" sz="2300" b="0" i="0" u="none" strike="noStrike" dirty="0">
                <a:solidFill>
                  <a:srgbClr val="000000"/>
                </a:solidFill>
                <a:latin typeface="Times New Roman"/>
                <a:ea typeface="Times New Roman"/>
                <a:cs typeface="Times New Roman"/>
                <a:sym typeface="Times New Roman"/>
              </a:rPr>
              <a:t>.</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6"/>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VIDEO ALAT</a:t>
            </a:r>
            <a:endParaRPr/>
          </a:p>
        </p:txBody>
      </p:sp>
      <p:sp>
        <p:nvSpPr>
          <p:cNvPr id="176" name="Google Shape;176;p16"/>
          <p:cNvSpPr txBox="1"/>
          <p:nvPr/>
        </p:nvSpPr>
        <p:spPr>
          <a:xfrm>
            <a:off x="5508104" y="1916832"/>
            <a:ext cx="352839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https://drive.google.com/file/d/18dsLlSpwPO3rvc4tljC8DcA6VSvim5m_/view?usp=sharing</a:t>
            </a:r>
            <a:endParaRPr/>
          </a:p>
        </p:txBody>
      </p:sp>
      <p:pic>
        <p:nvPicPr>
          <p:cNvPr id="3" name="2024_Alat_40121855_Muhammad Ilhan Mansiz">
            <a:hlinkClick r:id="" action="ppaction://media"/>
            <a:extLst>
              <a:ext uri="{FF2B5EF4-FFF2-40B4-BE49-F238E27FC236}">
                <a16:creationId xmlns:a16="http://schemas.microsoft.com/office/drawing/2014/main" id="{07209BCE-6E58-2D59-39AC-C0A33C03A9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3180" y="747252"/>
            <a:ext cx="3008671" cy="53487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4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VIDEO ALAT</a:t>
            </a:r>
            <a:endParaRPr/>
          </a:p>
        </p:txBody>
      </p:sp>
      <p:sp>
        <p:nvSpPr>
          <p:cNvPr id="182" name="Google Shape;182;p17"/>
          <p:cNvSpPr txBox="1"/>
          <p:nvPr/>
        </p:nvSpPr>
        <p:spPr>
          <a:xfrm>
            <a:off x="2267744" y="2567226"/>
            <a:ext cx="5112568"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a:solidFill>
                  <a:srgbClr val="D739D7"/>
                </a:solidFill>
                <a:latin typeface="Arial"/>
                <a:ea typeface="Arial"/>
                <a:cs typeface="Arial"/>
                <a:sym typeface="Arial"/>
              </a:rPr>
              <a:t>TERIMAKASIH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2"/>
          <p:cNvSpPr txBox="1">
            <a:spLocks noGrp="1"/>
          </p:cNvSpPr>
          <p:nvPr>
            <p:ph type="title"/>
          </p:nvPr>
        </p:nvSpPr>
        <p:spPr>
          <a:xfrm>
            <a:off x="-32"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LATAR BELAKANG MASALAH</a:t>
            </a:r>
            <a:endParaRPr/>
          </a:p>
        </p:txBody>
      </p:sp>
      <p:sp>
        <p:nvSpPr>
          <p:cNvPr id="46" name="Google Shape;46;p2"/>
          <p:cNvSpPr txBox="1">
            <a:spLocks noGrp="1"/>
          </p:cNvSpPr>
          <p:nvPr>
            <p:ph type="body" idx="1"/>
          </p:nvPr>
        </p:nvSpPr>
        <p:spPr>
          <a:xfrm>
            <a:off x="228600" y="1143000"/>
            <a:ext cx="8610600" cy="4800600"/>
          </a:xfrm>
          <a:prstGeom prst="rect">
            <a:avLst/>
          </a:prstGeom>
          <a:noFill/>
          <a:ln>
            <a:noFill/>
          </a:ln>
        </p:spPr>
        <p:txBody>
          <a:bodyPr spcFirstLastPara="1" wrap="square" lIns="91425" tIns="45700" rIns="91425" bIns="45700" anchor="t" anchorCtr="0">
            <a:noAutofit/>
          </a:bodyPr>
          <a:lstStyle/>
          <a:p>
            <a:pPr marL="342900" lvl="0" indent="-165100" algn="l" rtl="0">
              <a:spcBef>
                <a:spcPts val="0"/>
              </a:spcBef>
              <a:spcAft>
                <a:spcPts val="0"/>
              </a:spcAft>
              <a:buClr>
                <a:schemeClr val="dk1"/>
              </a:buClr>
              <a:buSzPts val="2800"/>
              <a:buNone/>
            </a:pPr>
            <a:endParaRPr sz="2800">
              <a:latin typeface="Times New Roman"/>
              <a:ea typeface="Times New Roman"/>
              <a:cs typeface="Times New Roman"/>
              <a:sym typeface="Times New Roman"/>
            </a:endParaRPr>
          </a:p>
          <a:p>
            <a:pPr marL="342900" lvl="0" indent="-165100" algn="l" rtl="0">
              <a:spcBef>
                <a:spcPts val="560"/>
              </a:spcBef>
              <a:spcAft>
                <a:spcPts val="0"/>
              </a:spcAft>
              <a:buClr>
                <a:schemeClr val="dk1"/>
              </a:buClr>
              <a:buSzPts val="2800"/>
              <a:buNone/>
            </a:pPr>
            <a:endParaRPr sz="2800">
              <a:latin typeface="Times New Roman"/>
              <a:ea typeface="Times New Roman"/>
              <a:cs typeface="Times New Roman"/>
              <a:sym typeface="Times New Roman"/>
            </a:endParaRPr>
          </a:p>
        </p:txBody>
      </p:sp>
      <p:sp>
        <p:nvSpPr>
          <p:cNvPr id="47" name="Google Shape;47;p2"/>
          <p:cNvSpPr txBox="1"/>
          <p:nvPr/>
        </p:nvSpPr>
        <p:spPr>
          <a:xfrm>
            <a:off x="503548" y="1268760"/>
            <a:ext cx="8136900" cy="4094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Memudahkan perawatan ikan mas koki secara otomatis.</a:t>
            </a:r>
            <a:endParaRPr/>
          </a:p>
          <a:p>
            <a:pPr marL="285750" marR="0" lvl="0" indent="-28575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Memudahkan pengendalian pakan ikan dan penyaringan air akuarium dari jarak jauh melalui aplikasi Blynk.</a:t>
            </a:r>
            <a:endParaRPr/>
          </a:p>
          <a:p>
            <a:pPr marL="285750" marR="0" lvl="0" indent="-28575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Memungkinkan pemantauan kebersihan dan kualitas air akuarium secara langsung.</a:t>
            </a:r>
            <a:endParaRPr/>
          </a:p>
          <a:p>
            <a:pPr marL="285750" marR="0" lvl="0" indent="-28575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Meningkatkan efisiensi waktu dan tenaga dalam perawatan ikan hias mas koki.</a:t>
            </a:r>
            <a:endParaRPr/>
          </a:p>
          <a:p>
            <a:pPr marL="285750" marR="0" lvl="0" indent="-28575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Memungkinkan penggunaan cadangan daya ketika terjadi pemadaman listrik.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3"/>
          <p:cNvSpPr txBox="1">
            <a:spLocks noGrp="1"/>
          </p:cNvSpPr>
          <p:nvPr>
            <p:ph type="title"/>
          </p:nvPr>
        </p:nvSpPr>
        <p:spPr>
          <a:xfrm>
            <a:off x="-32"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BATASAN MASALAH</a:t>
            </a:r>
            <a:endParaRPr/>
          </a:p>
        </p:txBody>
      </p:sp>
      <p:sp>
        <p:nvSpPr>
          <p:cNvPr id="53" name="Google Shape;53;p3"/>
          <p:cNvSpPr txBox="1">
            <a:spLocks noGrp="1"/>
          </p:cNvSpPr>
          <p:nvPr>
            <p:ph type="body" idx="1"/>
          </p:nvPr>
        </p:nvSpPr>
        <p:spPr>
          <a:xfrm>
            <a:off x="359532" y="1028700"/>
            <a:ext cx="8424936" cy="48006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rgbClr val="000000"/>
              </a:buClr>
              <a:buSzPts val="2100"/>
              <a:buChar char="•"/>
            </a:pPr>
            <a:r>
              <a:rPr lang="en-US" sz="2100" b="0" i="0" u="none" strike="noStrike" dirty="0" err="1">
                <a:solidFill>
                  <a:srgbClr val="000000"/>
                </a:solidFill>
                <a:latin typeface="Times New Roman"/>
                <a:ea typeface="Times New Roman"/>
                <a:cs typeface="Times New Roman"/>
                <a:sym typeface="Times New Roman"/>
              </a:rPr>
              <a:t>Penelitian</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ini</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dibatasi</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hanya</a:t>
            </a:r>
            <a:r>
              <a:rPr lang="en-US" sz="2100" b="0" i="0" u="none" strike="noStrike" dirty="0">
                <a:solidFill>
                  <a:srgbClr val="000000"/>
                </a:solidFill>
                <a:latin typeface="Times New Roman"/>
                <a:ea typeface="Times New Roman"/>
                <a:cs typeface="Times New Roman"/>
                <a:sym typeface="Times New Roman"/>
              </a:rPr>
              <a:t> pada </a:t>
            </a:r>
            <a:r>
              <a:rPr lang="en-US" sz="2100" b="0" i="0" u="none" strike="noStrike" dirty="0" err="1">
                <a:solidFill>
                  <a:srgbClr val="000000"/>
                </a:solidFill>
                <a:latin typeface="Times New Roman"/>
                <a:ea typeface="Times New Roman"/>
                <a:cs typeface="Times New Roman"/>
                <a:sym typeface="Times New Roman"/>
              </a:rPr>
              <a:t>pemeliharaan</a:t>
            </a:r>
            <a:r>
              <a:rPr lang="en-US" sz="2100" b="0" i="0" u="none" strike="noStrike" dirty="0">
                <a:solidFill>
                  <a:srgbClr val="000000"/>
                </a:solidFill>
                <a:latin typeface="Times New Roman"/>
                <a:ea typeface="Times New Roman"/>
                <a:cs typeface="Times New Roman"/>
                <a:sym typeface="Times New Roman"/>
              </a:rPr>
              <a:t> dan </a:t>
            </a:r>
            <a:r>
              <a:rPr lang="en-US" sz="2100" b="0" i="0" u="none" strike="noStrike" dirty="0" err="1">
                <a:solidFill>
                  <a:srgbClr val="000000"/>
                </a:solidFill>
                <a:latin typeface="Times New Roman"/>
                <a:ea typeface="Times New Roman"/>
                <a:cs typeface="Times New Roman"/>
                <a:sym typeface="Times New Roman"/>
              </a:rPr>
              <a:t>pengelolaan</a:t>
            </a:r>
            <a:r>
              <a:rPr lang="en-US" sz="2100" b="0" i="0" u="none" strike="noStrike" dirty="0">
                <a:solidFill>
                  <a:srgbClr val="000000"/>
                </a:solidFill>
                <a:latin typeface="Times New Roman"/>
                <a:ea typeface="Times New Roman"/>
                <a:cs typeface="Times New Roman"/>
                <a:sym typeface="Times New Roman"/>
              </a:rPr>
              <a:t> ikan </a:t>
            </a:r>
            <a:r>
              <a:rPr lang="en-US" sz="2100" b="0" i="0" u="none" strike="noStrike" dirty="0" err="1">
                <a:solidFill>
                  <a:srgbClr val="000000"/>
                </a:solidFill>
                <a:latin typeface="Times New Roman"/>
                <a:ea typeface="Times New Roman"/>
                <a:cs typeface="Times New Roman"/>
                <a:sym typeface="Times New Roman"/>
              </a:rPr>
              <a:t>hias</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jenis</a:t>
            </a:r>
            <a:r>
              <a:rPr lang="en-US" sz="2100" b="0" i="0" u="none" strike="noStrike" dirty="0">
                <a:solidFill>
                  <a:srgbClr val="000000"/>
                </a:solidFill>
                <a:latin typeface="Times New Roman"/>
                <a:ea typeface="Times New Roman"/>
                <a:cs typeface="Times New Roman"/>
                <a:sym typeface="Times New Roman"/>
              </a:rPr>
              <a:t> mas </a:t>
            </a:r>
            <a:r>
              <a:rPr lang="en-US" sz="2100" b="0" i="0" u="none" strike="noStrike" dirty="0" err="1">
                <a:solidFill>
                  <a:srgbClr val="000000"/>
                </a:solidFill>
                <a:latin typeface="Times New Roman"/>
                <a:ea typeface="Times New Roman"/>
                <a:cs typeface="Times New Roman"/>
                <a:sym typeface="Times New Roman"/>
              </a:rPr>
              <a:t>koki</a:t>
            </a:r>
            <a:r>
              <a:rPr lang="en-US" sz="2100" b="0" i="0" u="none" strike="noStrike" dirty="0">
                <a:solidFill>
                  <a:srgbClr val="000000"/>
                </a:solidFill>
                <a:latin typeface="Times New Roman"/>
                <a:ea typeface="Times New Roman"/>
                <a:cs typeface="Times New Roman"/>
                <a:sym typeface="Times New Roman"/>
              </a:rPr>
              <a:t>.</a:t>
            </a:r>
            <a:endParaRPr dirty="0"/>
          </a:p>
          <a:p>
            <a:pPr marL="342900" lvl="0" indent="-342900" algn="just" rtl="0">
              <a:spcBef>
                <a:spcPts val="0"/>
              </a:spcBef>
              <a:spcAft>
                <a:spcPts val="0"/>
              </a:spcAft>
              <a:buClr>
                <a:srgbClr val="000000"/>
              </a:buClr>
              <a:buSzPts val="2100"/>
              <a:buChar char="•"/>
            </a:pPr>
            <a:r>
              <a:rPr lang="en-US" sz="2100" b="0" i="0" u="none" strike="noStrike" dirty="0" err="1">
                <a:solidFill>
                  <a:srgbClr val="000000"/>
                </a:solidFill>
                <a:latin typeface="Times New Roman"/>
                <a:ea typeface="Times New Roman"/>
                <a:cs typeface="Times New Roman"/>
                <a:sym typeface="Times New Roman"/>
              </a:rPr>
              <a:t>Sistem</a:t>
            </a:r>
            <a:r>
              <a:rPr lang="en-US" sz="2100" b="0" i="0" u="none" strike="noStrike" dirty="0">
                <a:solidFill>
                  <a:srgbClr val="000000"/>
                </a:solidFill>
                <a:latin typeface="Times New Roman"/>
                <a:ea typeface="Times New Roman"/>
                <a:cs typeface="Times New Roman"/>
                <a:sym typeface="Times New Roman"/>
              </a:rPr>
              <a:t> yang </a:t>
            </a:r>
            <a:r>
              <a:rPr lang="en-US" sz="2100" b="0" i="0" u="none" strike="noStrike" dirty="0" err="1">
                <a:solidFill>
                  <a:srgbClr val="000000"/>
                </a:solidFill>
                <a:latin typeface="Times New Roman"/>
                <a:ea typeface="Times New Roman"/>
                <a:cs typeface="Times New Roman"/>
                <a:sym typeface="Times New Roman"/>
              </a:rPr>
              <a:t>dikembangkan</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dalam</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penelitian</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mengimplementasikan</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sistem</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cerdas</a:t>
            </a:r>
            <a:r>
              <a:rPr lang="en-US" sz="2100" b="0" i="0" u="none" strike="noStrike" dirty="0">
                <a:solidFill>
                  <a:srgbClr val="000000"/>
                </a:solidFill>
                <a:latin typeface="Times New Roman"/>
                <a:ea typeface="Times New Roman"/>
                <a:cs typeface="Times New Roman"/>
                <a:sym typeface="Times New Roman"/>
              </a:rPr>
              <a:t> pada </a:t>
            </a:r>
            <a:r>
              <a:rPr lang="en-US" sz="2100" b="0" i="0" u="none" strike="noStrike" dirty="0" err="1">
                <a:solidFill>
                  <a:srgbClr val="000000"/>
                </a:solidFill>
                <a:latin typeface="Times New Roman"/>
                <a:ea typeface="Times New Roman"/>
                <a:cs typeface="Times New Roman"/>
                <a:sym typeface="Times New Roman"/>
              </a:rPr>
              <a:t>penyaringan</a:t>
            </a:r>
            <a:r>
              <a:rPr lang="en-US" sz="2100" b="0" i="0" u="none" strike="noStrike" dirty="0">
                <a:solidFill>
                  <a:srgbClr val="000000"/>
                </a:solidFill>
                <a:latin typeface="Times New Roman"/>
                <a:ea typeface="Times New Roman"/>
                <a:cs typeface="Times New Roman"/>
                <a:sym typeface="Times New Roman"/>
              </a:rPr>
              <a:t> air dan </a:t>
            </a:r>
            <a:r>
              <a:rPr lang="en-US" sz="2100" b="0" i="0" u="none" strike="noStrike" dirty="0" err="1">
                <a:solidFill>
                  <a:srgbClr val="000000"/>
                </a:solidFill>
                <a:latin typeface="Times New Roman"/>
                <a:ea typeface="Times New Roman"/>
                <a:cs typeface="Times New Roman"/>
                <a:sym typeface="Times New Roman"/>
              </a:rPr>
              <a:t>pemberian</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pakan</a:t>
            </a:r>
            <a:r>
              <a:rPr lang="en-US" sz="2100" b="0" i="0" u="none" strike="noStrike" dirty="0">
                <a:solidFill>
                  <a:srgbClr val="000000"/>
                </a:solidFill>
                <a:latin typeface="Times New Roman"/>
                <a:ea typeface="Times New Roman"/>
                <a:cs typeface="Times New Roman"/>
                <a:sym typeface="Times New Roman"/>
              </a:rPr>
              <a:t> pada ikan </a:t>
            </a:r>
            <a:r>
              <a:rPr lang="en-US" sz="2100" b="0" i="0" u="none" strike="noStrike" dirty="0" err="1">
                <a:solidFill>
                  <a:srgbClr val="000000"/>
                </a:solidFill>
                <a:latin typeface="Times New Roman"/>
                <a:ea typeface="Times New Roman"/>
                <a:cs typeface="Times New Roman"/>
                <a:sym typeface="Times New Roman"/>
              </a:rPr>
              <a:t>secara</a:t>
            </a:r>
            <a:r>
              <a:rPr lang="en-US" sz="2100" b="0" i="0" u="none" strike="noStrike" dirty="0">
                <a:solidFill>
                  <a:srgbClr val="000000"/>
                </a:solidFill>
                <a:latin typeface="Times New Roman"/>
                <a:ea typeface="Times New Roman"/>
                <a:cs typeface="Times New Roman"/>
                <a:sym typeface="Times New Roman"/>
              </a:rPr>
              <a:t> real time.</a:t>
            </a:r>
            <a:endParaRPr dirty="0"/>
          </a:p>
          <a:p>
            <a:pPr marL="342900" lvl="0" indent="-342900" algn="just" rtl="0">
              <a:spcBef>
                <a:spcPts val="0"/>
              </a:spcBef>
              <a:spcAft>
                <a:spcPts val="0"/>
              </a:spcAft>
              <a:buClr>
                <a:srgbClr val="000000"/>
              </a:buClr>
              <a:buSzPts val="2100"/>
              <a:buChar char="•"/>
            </a:pPr>
            <a:r>
              <a:rPr lang="en-US" sz="2100" b="0" i="0" u="none" strike="noStrike" dirty="0" err="1">
                <a:solidFill>
                  <a:srgbClr val="000000"/>
                </a:solidFill>
                <a:latin typeface="Times New Roman"/>
                <a:ea typeface="Times New Roman"/>
                <a:cs typeface="Times New Roman"/>
                <a:sym typeface="Times New Roman"/>
              </a:rPr>
              <a:t>Penggunaan</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aplikasi</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dalam</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penelitian</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ini</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terbatas</a:t>
            </a:r>
            <a:r>
              <a:rPr lang="en-US" sz="2100" b="0" i="0" u="none" strike="noStrike" dirty="0">
                <a:solidFill>
                  <a:srgbClr val="000000"/>
                </a:solidFill>
                <a:latin typeface="Times New Roman"/>
                <a:ea typeface="Times New Roman"/>
                <a:cs typeface="Times New Roman"/>
                <a:sym typeface="Times New Roman"/>
              </a:rPr>
              <a:t> pada Blynk </a:t>
            </a:r>
            <a:r>
              <a:rPr lang="en-US" sz="2100" b="0" i="0" u="none" strike="noStrike" dirty="0" err="1">
                <a:solidFill>
                  <a:srgbClr val="000000"/>
                </a:solidFill>
                <a:latin typeface="Times New Roman"/>
                <a:ea typeface="Times New Roman"/>
                <a:cs typeface="Times New Roman"/>
                <a:sym typeface="Times New Roman"/>
              </a:rPr>
              <a:t>sebagai</a:t>
            </a:r>
            <a:r>
              <a:rPr lang="en-US" sz="2100" b="0" i="0" u="none" strike="noStrike" dirty="0">
                <a:solidFill>
                  <a:srgbClr val="000000"/>
                </a:solidFill>
                <a:latin typeface="Times New Roman"/>
                <a:ea typeface="Times New Roman"/>
                <a:cs typeface="Times New Roman"/>
                <a:sym typeface="Times New Roman"/>
              </a:rPr>
              <a:t> platform </a:t>
            </a:r>
            <a:r>
              <a:rPr lang="en-US" sz="2100" b="0" i="0" u="none" strike="noStrike" dirty="0" err="1">
                <a:solidFill>
                  <a:srgbClr val="000000"/>
                </a:solidFill>
                <a:latin typeface="Times New Roman"/>
                <a:ea typeface="Times New Roman"/>
                <a:cs typeface="Times New Roman"/>
                <a:sym typeface="Times New Roman"/>
              </a:rPr>
              <a:t>utama</a:t>
            </a:r>
            <a:r>
              <a:rPr lang="en-US" sz="2100" b="0" i="0" u="none" strike="noStrike" dirty="0">
                <a:solidFill>
                  <a:srgbClr val="000000"/>
                </a:solidFill>
                <a:latin typeface="Times New Roman"/>
                <a:ea typeface="Times New Roman"/>
                <a:cs typeface="Times New Roman"/>
                <a:sym typeface="Times New Roman"/>
              </a:rPr>
              <a:t> untuk </a:t>
            </a:r>
            <a:r>
              <a:rPr lang="en-US" sz="2100" b="0" i="0" u="none" strike="noStrike" dirty="0" err="1">
                <a:solidFill>
                  <a:srgbClr val="000000"/>
                </a:solidFill>
                <a:latin typeface="Times New Roman"/>
                <a:ea typeface="Times New Roman"/>
                <a:cs typeface="Times New Roman"/>
                <a:sym typeface="Times New Roman"/>
              </a:rPr>
              <a:t>pengendalian</a:t>
            </a:r>
            <a:r>
              <a:rPr lang="en-US" sz="2100" b="0" i="0" u="none" strike="noStrike" dirty="0">
                <a:solidFill>
                  <a:srgbClr val="000000"/>
                </a:solidFill>
                <a:latin typeface="Times New Roman"/>
                <a:ea typeface="Times New Roman"/>
                <a:cs typeface="Times New Roman"/>
                <a:sym typeface="Times New Roman"/>
              </a:rPr>
              <a:t> dan </a:t>
            </a:r>
            <a:r>
              <a:rPr lang="en-US" sz="2100" b="0" i="0" u="none" strike="noStrike" dirty="0" err="1">
                <a:solidFill>
                  <a:srgbClr val="000000"/>
                </a:solidFill>
                <a:latin typeface="Times New Roman"/>
                <a:ea typeface="Times New Roman"/>
                <a:cs typeface="Times New Roman"/>
                <a:sym typeface="Times New Roman"/>
              </a:rPr>
              <a:t>pemantauan</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jarak</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jauh</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dari</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sistem</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akuarium</a:t>
            </a:r>
            <a:r>
              <a:rPr lang="en-US" sz="2100" b="0" i="0" u="none" strike="noStrike" dirty="0">
                <a:solidFill>
                  <a:srgbClr val="000000"/>
                </a:solidFill>
                <a:latin typeface="Times New Roman"/>
                <a:ea typeface="Times New Roman"/>
                <a:cs typeface="Times New Roman"/>
                <a:sym typeface="Times New Roman"/>
              </a:rPr>
              <a:t>.</a:t>
            </a:r>
            <a:endParaRPr dirty="0"/>
          </a:p>
          <a:p>
            <a:pPr marL="342900" lvl="0" indent="-342900" algn="just" rtl="0">
              <a:spcBef>
                <a:spcPts val="0"/>
              </a:spcBef>
              <a:spcAft>
                <a:spcPts val="0"/>
              </a:spcAft>
              <a:buClr>
                <a:srgbClr val="000000"/>
              </a:buClr>
              <a:buSzPts val="2100"/>
              <a:buChar char="•"/>
            </a:pPr>
            <a:r>
              <a:rPr lang="en-US" sz="2100" b="0" i="0" u="none" strike="noStrike" dirty="0" err="1">
                <a:solidFill>
                  <a:srgbClr val="000000"/>
                </a:solidFill>
                <a:latin typeface="Times New Roman"/>
                <a:ea typeface="Times New Roman"/>
                <a:cs typeface="Times New Roman"/>
                <a:sym typeface="Times New Roman"/>
              </a:rPr>
              <a:t>Jumlah</a:t>
            </a:r>
            <a:r>
              <a:rPr lang="en-US" sz="2100" b="0" i="0" u="none" strike="noStrike" dirty="0">
                <a:solidFill>
                  <a:srgbClr val="000000"/>
                </a:solidFill>
                <a:latin typeface="Times New Roman"/>
                <a:ea typeface="Times New Roman"/>
                <a:cs typeface="Times New Roman"/>
                <a:sym typeface="Times New Roman"/>
              </a:rPr>
              <a:t> ikan mas </a:t>
            </a:r>
            <a:r>
              <a:rPr lang="en-US" sz="2100" b="0" i="0" u="none" strike="noStrike" dirty="0" err="1">
                <a:solidFill>
                  <a:srgbClr val="000000"/>
                </a:solidFill>
                <a:latin typeface="Times New Roman"/>
                <a:ea typeface="Times New Roman"/>
                <a:cs typeface="Times New Roman"/>
                <a:sym typeface="Times New Roman"/>
              </a:rPr>
              <a:t>koki</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hanya</a:t>
            </a:r>
            <a:r>
              <a:rPr lang="en-US" sz="2100" b="0" i="0" u="none" strike="noStrike" dirty="0">
                <a:solidFill>
                  <a:srgbClr val="000000"/>
                </a:solidFill>
                <a:latin typeface="Times New Roman"/>
                <a:ea typeface="Times New Roman"/>
                <a:cs typeface="Times New Roman"/>
                <a:sym typeface="Times New Roman"/>
              </a:rPr>
              <a:t> 2 – 3 </a:t>
            </a:r>
            <a:r>
              <a:rPr lang="en-US" sz="2100" b="0" i="0" u="none" strike="noStrike" dirty="0" err="1">
                <a:solidFill>
                  <a:srgbClr val="000000"/>
                </a:solidFill>
                <a:latin typeface="Times New Roman"/>
                <a:ea typeface="Times New Roman"/>
                <a:cs typeface="Times New Roman"/>
                <a:sym typeface="Times New Roman"/>
              </a:rPr>
              <a:t>ekor</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dalam</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akuarium</a:t>
            </a:r>
            <a:r>
              <a:rPr lang="en-US" sz="2100" b="0" i="0" u="none" strike="noStrike" dirty="0">
                <a:solidFill>
                  <a:srgbClr val="000000"/>
                </a:solidFill>
                <a:latin typeface="Times New Roman"/>
                <a:ea typeface="Times New Roman"/>
                <a:cs typeface="Times New Roman"/>
                <a:sym typeface="Times New Roman"/>
              </a:rPr>
              <a:t> yang </a:t>
            </a:r>
            <a:r>
              <a:rPr lang="en-US" sz="2100" b="0" i="0" u="none" strike="noStrike" dirty="0" err="1">
                <a:solidFill>
                  <a:srgbClr val="000000"/>
                </a:solidFill>
                <a:latin typeface="Times New Roman"/>
                <a:ea typeface="Times New Roman"/>
                <a:cs typeface="Times New Roman"/>
                <a:sym typeface="Times New Roman"/>
              </a:rPr>
              <a:t>memiliki</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ukuran</a:t>
            </a:r>
            <a:r>
              <a:rPr lang="en-US" sz="2100" b="0" i="0" u="none" strike="noStrike" dirty="0">
                <a:solidFill>
                  <a:srgbClr val="000000"/>
                </a:solidFill>
                <a:latin typeface="Times New Roman"/>
                <a:ea typeface="Times New Roman"/>
                <a:cs typeface="Times New Roman"/>
                <a:sym typeface="Times New Roman"/>
              </a:rPr>
              <a:t> 30cm x 20cm x 25cm dan </a:t>
            </a:r>
            <a:r>
              <a:rPr lang="en-US" sz="2100" b="0" i="0" u="none" strike="noStrike" dirty="0" err="1">
                <a:solidFill>
                  <a:srgbClr val="000000"/>
                </a:solidFill>
                <a:latin typeface="Times New Roman"/>
                <a:ea typeface="Times New Roman"/>
                <a:cs typeface="Times New Roman"/>
                <a:sym typeface="Times New Roman"/>
              </a:rPr>
              <a:t>akuarium</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tidak</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menggunakan</a:t>
            </a:r>
            <a:r>
              <a:rPr lang="en-US" sz="2100" b="0" i="0" u="none" strike="noStrike" dirty="0">
                <a:solidFill>
                  <a:srgbClr val="000000"/>
                </a:solidFill>
                <a:latin typeface="Times New Roman"/>
                <a:ea typeface="Times New Roman"/>
                <a:cs typeface="Times New Roman"/>
                <a:sym typeface="Times New Roman"/>
              </a:rPr>
              <a:t> blower </a:t>
            </a:r>
            <a:r>
              <a:rPr lang="en-US" sz="2100" b="0" i="0" u="none" strike="noStrike" dirty="0" err="1">
                <a:solidFill>
                  <a:srgbClr val="000000"/>
                </a:solidFill>
                <a:latin typeface="Times New Roman"/>
                <a:ea typeface="Times New Roman"/>
                <a:cs typeface="Times New Roman"/>
                <a:sym typeface="Times New Roman"/>
              </a:rPr>
              <a:t>sebagai</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suplai</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oksigen</a:t>
            </a:r>
            <a:r>
              <a:rPr lang="en-US" sz="2100" b="0" i="0" u="none" strike="noStrike" dirty="0">
                <a:solidFill>
                  <a:srgbClr val="000000"/>
                </a:solidFill>
                <a:latin typeface="Times New Roman"/>
                <a:ea typeface="Times New Roman"/>
                <a:cs typeface="Times New Roman"/>
                <a:sym typeface="Times New Roman"/>
              </a:rPr>
              <a:t> ikan.</a:t>
            </a:r>
            <a:endParaRPr dirty="0"/>
          </a:p>
          <a:p>
            <a:pPr marL="342900" lvl="0" indent="-342900" algn="just" rtl="0">
              <a:spcBef>
                <a:spcPts val="0"/>
              </a:spcBef>
              <a:spcAft>
                <a:spcPts val="0"/>
              </a:spcAft>
              <a:buClr>
                <a:srgbClr val="000000"/>
              </a:buClr>
              <a:buSzPts val="2100"/>
              <a:buChar char="•"/>
            </a:pPr>
            <a:r>
              <a:rPr lang="en-US" sz="2100" b="0" i="0" u="none" strike="noStrike" dirty="0">
                <a:solidFill>
                  <a:srgbClr val="000000"/>
                </a:solidFill>
                <a:latin typeface="Times New Roman"/>
                <a:ea typeface="Times New Roman"/>
                <a:cs typeface="Times New Roman"/>
                <a:sym typeface="Times New Roman"/>
              </a:rPr>
              <a:t>Cadangan </a:t>
            </a:r>
            <a:r>
              <a:rPr lang="en-US" sz="2100" b="0" i="0" u="none" strike="noStrike" dirty="0" err="1">
                <a:solidFill>
                  <a:srgbClr val="000000"/>
                </a:solidFill>
                <a:latin typeface="Times New Roman"/>
                <a:ea typeface="Times New Roman"/>
                <a:cs typeface="Times New Roman"/>
                <a:sym typeface="Times New Roman"/>
              </a:rPr>
              <a:t>daya</a:t>
            </a:r>
            <a:r>
              <a:rPr lang="en-US" sz="2100" b="0" i="0" u="none" strike="noStrike" dirty="0">
                <a:solidFill>
                  <a:srgbClr val="000000"/>
                </a:solidFill>
                <a:latin typeface="Times New Roman"/>
                <a:ea typeface="Times New Roman"/>
                <a:cs typeface="Times New Roman"/>
                <a:sym typeface="Times New Roman"/>
              </a:rPr>
              <a:t> yang </a:t>
            </a:r>
            <a:r>
              <a:rPr lang="en-US" sz="2100" b="0" i="0" u="none" strike="noStrike" dirty="0" err="1">
                <a:solidFill>
                  <a:srgbClr val="000000"/>
                </a:solidFill>
                <a:latin typeface="Times New Roman"/>
                <a:ea typeface="Times New Roman"/>
                <a:cs typeface="Times New Roman"/>
                <a:sym typeface="Times New Roman"/>
              </a:rPr>
              <a:t>digunakan</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menggunakan</a:t>
            </a:r>
            <a:r>
              <a:rPr lang="en-US" sz="2100" b="0" i="0" u="none" strike="noStrike" dirty="0">
                <a:solidFill>
                  <a:srgbClr val="000000"/>
                </a:solidFill>
                <a:latin typeface="Times New Roman"/>
                <a:ea typeface="Times New Roman"/>
                <a:cs typeface="Times New Roman"/>
                <a:sym typeface="Times New Roman"/>
              </a:rPr>
              <a:t> switch </a:t>
            </a:r>
            <a:r>
              <a:rPr lang="en-US" sz="2100" b="0" i="0" u="none" strike="noStrike" dirty="0" err="1">
                <a:solidFill>
                  <a:srgbClr val="000000"/>
                </a:solidFill>
                <a:latin typeface="Times New Roman"/>
                <a:ea typeface="Times New Roman"/>
                <a:cs typeface="Times New Roman"/>
                <a:sym typeface="Times New Roman"/>
              </a:rPr>
              <a:t>sebagai</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peralihan</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daya</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secara</a:t>
            </a:r>
            <a:r>
              <a:rPr lang="en-US" sz="2100" b="0" i="0" u="none" strike="noStrike" dirty="0">
                <a:solidFill>
                  <a:srgbClr val="000000"/>
                </a:solidFill>
                <a:latin typeface="Times New Roman"/>
                <a:ea typeface="Times New Roman"/>
                <a:cs typeface="Times New Roman"/>
                <a:sym typeface="Times New Roman"/>
              </a:rPr>
              <a:t> manual dan </a:t>
            </a:r>
            <a:r>
              <a:rPr lang="en-US" sz="2100" b="0" i="0" u="none" strike="noStrike" dirty="0" err="1">
                <a:solidFill>
                  <a:srgbClr val="000000"/>
                </a:solidFill>
                <a:latin typeface="Times New Roman"/>
                <a:ea typeface="Times New Roman"/>
                <a:cs typeface="Times New Roman"/>
                <a:sym typeface="Times New Roman"/>
              </a:rPr>
              <a:t>hanya</a:t>
            </a:r>
            <a:r>
              <a:rPr lang="en-US" sz="2100" b="0" i="0" u="none" strike="noStrike" dirty="0">
                <a:solidFill>
                  <a:srgbClr val="000000"/>
                </a:solidFill>
                <a:latin typeface="Times New Roman"/>
                <a:ea typeface="Times New Roman"/>
                <a:cs typeface="Times New Roman"/>
                <a:sym typeface="Times New Roman"/>
              </a:rPr>
              <a:t> </a:t>
            </a:r>
            <a:r>
              <a:rPr lang="en-US" sz="2100" b="0" i="0" u="none" strike="noStrike" dirty="0" err="1">
                <a:solidFill>
                  <a:srgbClr val="000000"/>
                </a:solidFill>
                <a:latin typeface="Times New Roman"/>
                <a:ea typeface="Times New Roman"/>
                <a:cs typeface="Times New Roman"/>
                <a:sym typeface="Times New Roman"/>
              </a:rPr>
              <a:t>menggunakan</a:t>
            </a:r>
            <a:r>
              <a:rPr lang="en-US" sz="2100" b="0" i="0" u="none" strike="noStrike" dirty="0">
                <a:solidFill>
                  <a:srgbClr val="000000"/>
                </a:solidFill>
                <a:latin typeface="Times New Roman"/>
                <a:ea typeface="Times New Roman"/>
                <a:cs typeface="Times New Roman"/>
                <a:sym typeface="Times New Roman"/>
              </a:rPr>
              <a:t> 1 power bank.</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4"/>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TUJUAN PENELITIAN</a:t>
            </a:r>
            <a:endParaRPr/>
          </a:p>
        </p:txBody>
      </p:sp>
      <p:sp>
        <p:nvSpPr>
          <p:cNvPr id="59" name="Google Shape;59;p4"/>
          <p:cNvSpPr txBox="1">
            <a:spLocks noGrp="1"/>
          </p:cNvSpPr>
          <p:nvPr>
            <p:ph type="body" idx="1"/>
          </p:nvPr>
        </p:nvSpPr>
        <p:spPr>
          <a:xfrm>
            <a:off x="228600" y="1143000"/>
            <a:ext cx="8610600" cy="4800600"/>
          </a:xfrm>
          <a:prstGeom prst="rect">
            <a:avLst/>
          </a:prstGeom>
          <a:noFill/>
          <a:ln>
            <a:noFill/>
          </a:ln>
        </p:spPr>
        <p:txBody>
          <a:bodyPr spcFirstLastPara="1" wrap="square" lIns="91425" tIns="45700" rIns="91425" bIns="45700" anchor="t" anchorCtr="0">
            <a:noAutofit/>
          </a:bodyPr>
          <a:lstStyle/>
          <a:p>
            <a:pPr marL="685800" marR="75565" lvl="0" indent="-342900" algn="just" rtl="0">
              <a:lnSpc>
                <a:spcPct val="150000"/>
              </a:lnSpc>
              <a:spcBef>
                <a:spcPts val="0"/>
              </a:spcBef>
              <a:spcAft>
                <a:spcPts val="0"/>
              </a:spcAft>
              <a:buClr>
                <a:srgbClr val="000000"/>
              </a:buClr>
              <a:buSzPts val="2000"/>
              <a:buChar char="•"/>
            </a:pPr>
            <a:r>
              <a:rPr lang="en-US" sz="2000" b="0" i="0" u="none" strike="noStrike">
                <a:solidFill>
                  <a:srgbClr val="000000"/>
                </a:solidFill>
                <a:latin typeface="Times New Roman"/>
                <a:ea typeface="Times New Roman"/>
                <a:cs typeface="Times New Roman"/>
                <a:sym typeface="Times New Roman"/>
              </a:rPr>
              <a:t>Tujuan penelitian ini adalah merancang akuarium cerdas dalam pemberian makanan dan penyaringan air juga adanya cadangan daya jika terjadi pemadaman listrik.</a:t>
            </a:r>
            <a:endParaRPr sz="200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5"/>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BLOK DIAGRAM</a:t>
            </a:r>
            <a:endParaRPr/>
          </a:p>
        </p:txBody>
      </p:sp>
      <p:pic>
        <p:nvPicPr>
          <p:cNvPr id="65" name="Google Shape;65;p5"/>
          <p:cNvPicPr preferRelativeResize="0"/>
          <p:nvPr/>
        </p:nvPicPr>
        <p:blipFill rotWithShape="1">
          <a:blip r:embed="rId3">
            <a:alphaModFix/>
          </a:blip>
          <a:srcRect/>
          <a:stretch/>
        </p:blipFill>
        <p:spPr>
          <a:xfrm>
            <a:off x="1052572" y="980728"/>
            <a:ext cx="7038855" cy="4400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6"/>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FLOWCHART</a:t>
            </a:r>
            <a:endParaRPr/>
          </a:p>
        </p:txBody>
      </p:sp>
      <p:sp>
        <p:nvSpPr>
          <p:cNvPr id="72" name="Google Shape;72;p6"/>
          <p:cNvSpPr/>
          <p:nvPr/>
        </p:nvSpPr>
        <p:spPr>
          <a:xfrm>
            <a:off x="762000" y="1790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 name="Google Shape;73;p6"/>
          <p:cNvSpPr/>
          <p:nvPr/>
        </p:nvSpPr>
        <p:spPr>
          <a:xfrm>
            <a:off x="762000" y="2247900"/>
            <a:ext cx="9144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 name="Google Shape;74;p6"/>
          <p:cNvSpPr/>
          <p:nvPr/>
        </p:nvSpPr>
        <p:spPr>
          <a:xfrm>
            <a:off x="942975" y="4162425"/>
            <a:ext cx="9144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5" name="Google Shape;75;p6"/>
          <p:cNvPicPr preferRelativeResize="0"/>
          <p:nvPr/>
        </p:nvPicPr>
        <p:blipFill rotWithShape="1">
          <a:blip r:embed="rId3">
            <a:alphaModFix/>
          </a:blip>
          <a:srcRect/>
          <a:stretch/>
        </p:blipFill>
        <p:spPr>
          <a:xfrm>
            <a:off x="1259632" y="908720"/>
            <a:ext cx="6516216" cy="45365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FLOWCHART</a:t>
            </a:r>
            <a:endParaRPr/>
          </a:p>
        </p:txBody>
      </p:sp>
      <p:sp>
        <p:nvSpPr>
          <p:cNvPr id="82" name="Google Shape;82;p7"/>
          <p:cNvSpPr/>
          <p:nvPr/>
        </p:nvSpPr>
        <p:spPr>
          <a:xfrm>
            <a:off x="762000" y="1790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 name="Google Shape;83;p7"/>
          <p:cNvSpPr/>
          <p:nvPr/>
        </p:nvSpPr>
        <p:spPr>
          <a:xfrm>
            <a:off x="762000" y="2247900"/>
            <a:ext cx="9144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 name="Google Shape;84;p7"/>
          <p:cNvSpPr/>
          <p:nvPr/>
        </p:nvSpPr>
        <p:spPr>
          <a:xfrm>
            <a:off x="942975" y="4162425"/>
            <a:ext cx="9144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5" name="Google Shape;85;p7"/>
          <p:cNvPicPr preferRelativeResize="0"/>
          <p:nvPr/>
        </p:nvPicPr>
        <p:blipFill rotWithShape="1">
          <a:blip r:embed="rId3">
            <a:alphaModFix/>
          </a:blip>
          <a:srcRect/>
          <a:stretch/>
        </p:blipFill>
        <p:spPr>
          <a:xfrm>
            <a:off x="942975" y="838200"/>
            <a:ext cx="7560839" cy="45727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8"/>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FLOWCHART</a:t>
            </a:r>
            <a:endParaRPr/>
          </a:p>
        </p:txBody>
      </p:sp>
      <p:sp>
        <p:nvSpPr>
          <p:cNvPr id="92" name="Google Shape;92;p8"/>
          <p:cNvSpPr/>
          <p:nvPr/>
        </p:nvSpPr>
        <p:spPr>
          <a:xfrm>
            <a:off x="762000" y="1790700"/>
            <a:ext cx="9144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 name="Google Shape;93;p8"/>
          <p:cNvSpPr/>
          <p:nvPr/>
        </p:nvSpPr>
        <p:spPr>
          <a:xfrm>
            <a:off x="762000" y="2247900"/>
            <a:ext cx="9144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 name="Google Shape;94;p8"/>
          <p:cNvSpPr/>
          <p:nvPr/>
        </p:nvSpPr>
        <p:spPr>
          <a:xfrm>
            <a:off x="942975" y="4162425"/>
            <a:ext cx="9144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95" name="Google Shape;95;p8"/>
          <p:cNvPicPr preferRelativeResize="0"/>
          <p:nvPr/>
        </p:nvPicPr>
        <p:blipFill rotWithShape="1">
          <a:blip r:embed="rId3">
            <a:alphaModFix/>
          </a:blip>
          <a:srcRect/>
          <a:stretch/>
        </p:blipFill>
        <p:spPr>
          <a:xfrm>
            <a:off x="1403648" y="756084"/>
            <a:ext cx="6781800" cy="51211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9"/>
          <p:cNvSpPr txBox="1">
            <a:spLocks noGrp="1"/>
          </p:cNvSpPr>
          <p:nvPr>
            <p:ph type="title"/>
          </p:nvPr>
        </p:nvSpPr>
        <p:spPr>
          <a:xfrm>
            <a:off x="0" y="-146050"/>
            <a:ext cx="6781800" cy="984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GAMBAR RANGKAIAN</a:t>
            </a:r>
            <a:endParaRPr/>
          </a:p>
        </p:txBody>
      </p:sp>
      <p:pic>
        <p:nvPicPr>
          <p:cNvPr id="101" name="Google Shape;101;p9"/>
          <p:cNvPicPr preferRelativeResize="0"/>
          <p:nvPr/>
        </p:nvPicPr>
        <p:blipFill rotWithShape="1">
          <a:blip r:embed="rId3">
            <a:alphaModFix/>
          </a:blip>
          <a:srcRect/>
          <a:stretch/>
        </p:blipFill>
        <p:spPr>
          <a:xfrm>
            <a:off x="0" y="980728"/>
            <a:ext cx="9144000" cy="44236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754</Words>
  <Application>Microsoft Office PowerPoint</Application>
  <PresentationFormat>On-screen Show (4:3)</PresentationFormat>
  <Paragraphs>194</Paragraphs>
  <Slides>17</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Office Theme</vt:lpstr>
      <vt:lpstr>Rancang Bangun Pengembangan Akuarium Cerdas Untuk Ikan Mas Koki   Muhammad Ilhan mansiz - 40121855</vt:lpstr>
      <vt:lpstr>LATAR BELAKANG MASALAH</vt:lpstr>
      <vt:lpstr>BATASAN MASALAH</vt:lpstr>
      <vt:lpstr>TUJUAN PENELITIAN</vt:lpstr>
      <vt:lpstr>BLOK DIAGRAM</vt:lpstr>
      <vt:lpstr>FLOWCHART</vt:lpstr>
      <vt:lpstr>FLOWCHART</vt:lpstr>
      <vt:lpstr>FLOWCHART</vt:lpstr>
      <vt:lpstr>GAMBAR RANGKAIAN</vt:lpstr>
      <vt:lpstr>GAMBAR ALAT</vt:lpstr>
      <vt:lpstr>TABEL HASIL UJI COBA CADANGAN DAYA</vt:lpstr>
      <vt:lpstr>TABEL HASIL UJI COBA MOTOR SERVO</vt:lpstr>
      <vt:lpstr>TABEL HASIL UJI COBA KESELURUHAN ALAT</vt:lpstr>
      <vt:lpstr>KESIMPULAN</vt:lpstr>
      <vt:lpstr>SARAN</vt:lpstr>
      <vt:lpstr>VIDEO ALAT</vt:lpstr>
      <vt:lpstr>VIDEO ALAT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achsan</dc:creator>
  <cp:lastModifiedBy>muhammad ilhan mansiz</cp:lastModifiedBy>
  <cp:revision>2</cp:revision>
  <dcterms:created xsi:type="dcterms:W3CDTF">2011-02-25T14:46:40Z</dcterms:created>
  <dcterms:modified xsi:type="dcterms:W3CDTF">2024-08-29T07:58:07Z</dcterms:modified>
</cp:coreProperties>
</file>